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24.jpg" ContentType="image/jp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5" r:id="rId4"/>
    <p:sldId id="259" r:id="rId5"/>
    <p:sldId id="260" r:id="rId6"/>
    <p:sldId id="29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91" r:id="rId25"/>
    <p:sldId id="292" r:id="rId26"/>
    <p:sldId id="293" r:id="rId27"/>
    <p:sldId id="294" r:id="rId28"/>
    <p:sldId id="290" r:id="rId29"/>
    <p:sldId id="278" r:id="rId30"/>
    <p:sldId id="279" r:id="rId31"/>
    <p:sldId id="280" r:id="rId32"/>
    <p:sldId id="281" r:id="rId33"/>
    <p:sldId id="282" r:id="rId34"/>
    <p:sldId id="283" r:id="rId35"/>
  </p:sldIdLst>
  <p:sldSz cx="12192000" cy="6858000"/>
  <p:notesSz cx="6858000" cy="12192000"/>
  <p:embeddedFontLst>
    <p:embeddedFont>
      <p:font typeface="MiSans" panose="020B0604020202020204" charset="-122"/>
      <p:regular r:id="rId37"/>
    </p:embeddedFont>
    <p:embeddedFont>
      <p:font typeface="Noto Sans SC" panose="020B0604020202020204" charset="-128"/>
      <p:regular r:id="rId38"/>
    </p:embeddedFont>
    <p:embeddedFont>
      <p:font typeface="Arial Black" panose="020B0A04020102020204" pitchFamily="34" charset="0"/>
      <p:bold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EB Garamond" panose="00000500000000000000" pitchFamily="2" charset="0"/>
      <p:regular r:id="rId44"/>
      <p:bold r:id="rId45"/>
      <p:italic r:id="rId46"/>
      <p:boldItalic r:id="rId47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10"/>
  </p:normalViewPr>
  <p:slideViewPr>
    <p:cSldViewPr snapToGrid="0" snapToObjects="1">
      <p:cViewPr varScale="1">
        <p:scale>
          <a:sx n="108" d="100"/>
          <a:sy n="108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90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95C0-2C34-F2DA-EE04-2730FE2AE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5C2527-B12B-8034-AF83-00DBB0CAC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FD585-97D4-6694-3AF7-703697524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806F1-E754-2875-020F-EA8CADC8EC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2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53076-1800-9DD8-AC7F-FDA8254A7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CCF2D6-0E16-0076-B4A2-936EC1B5A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A23EB-0F0C-DF0F-6C16-4E20DBB66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D3869-65D8-5AD7-328F-0B9674346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38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E34B2-1C18-0C62-7764-9CCFB479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6AD22-F171-E053-CCF1-487B32BA0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C9EBF-65DB-BD2F-D474-C245762E1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C31F-F05C-1A65-6EEA-820658A2F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7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D7CF6-81B3-9654-68F3-D2C8B6BA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00A7A-5831-A077-AA59-6E569A586F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F9CFF9-9F4F-037F-A043-4F94876A6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64EE2-5F9B-8CA6-5099-9BA841B81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99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CBBC9-12FC-830C-24DD-87FE0CE31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6F311-0F6E-97DB-BC6B-1AF5CCC24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536E0-570C-5CFE-2046-03AE21D83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522D9-71B4-9E7B-D0ED-BE75A9C0E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24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 descr="preencoded.png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/>
            <a:ahLst/>
            <a:cxnLst/>
            <a:rect l="l" t="t" r="r" b="b"/>
            <a:pathLst>
              <a:path w="3433763" h="3452812" extrusionOk="0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6" name="Google Shape;146;p25" descr="preencoded.png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/>
            <a:ahLst/>
            <a:cxnLst/>
            <a:rect l="l" t="t" r="r" b="b"/>
            <a:pathLst>
              <a:path w="3433763" h="3433762" extrusionOk="0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7" name="Google Shape;147;p25" descr="preencoded.png"/>
          <p:cNvSpPr/>
          <p:nvPr/>
        </p:nvSpPr>
        <p:spPr>
          <a:xfrm rot="10800000" flipH="1">
            <a:off x="9991725" y="1247775"/>
            <a:ext cx="2200275" cy="2181225"/>
          </a:xfrm>
          <a:custGeom>
            <a:avLst/>
            <a:gdLst/>
            <a:ahLst/>
            <a:cxnLst/>
            <a:rect l="l" t="t" r="r" b="b"/>
            <a:pathLst>
              <a:path w="2200275" h="2181225" extrusionOk="0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8" name="Google Shape;148;p25" descr="preencoded.png"/>
          <p:cNvSpPr/>
          <p:nvPr/>
        </p:nvSpPr>
        <p:spPr>
          <a:xfrm rot="10800000" flipH="1">
            <a:off x="-20086" y="4580051"/>
            <a:ext cx="2277948" cy="2277948"/>
          </a:xfrm>
          <a:custGeom>
            <a:avLst/>
            <a:gdLst/>
            <a:ahLst/>
            <a:cxnLst/>
            <a:rect l="l" t="t" r="r" b="b"/>
            <a:pathLst>
              <a:path w="2277948" h="2277948" extrusionOk="0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9" name="Google Shape;149;p2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 descr="preencoded.png"/>
          <p:cNvSpPr/>
          <p:nvPr/>
        </p:nvSpPr>
        <p:spPr>
          <a:xfrm>
            <a:off x="1707959" y="5667616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1508760" y="2837688"/>
            <a:ext cx="5879592" cy="27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394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ekacs/OSINT-4-procurement-cases/blob/main/OSINT-tools-(frequently%20used)-PoC.m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ekacs/OSINT-4-procurement-cases/blob/main/github%20OSINT%20source%204%20national%20eprocurement.md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kacs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@auditorzamannow" TargetMode="External"/><Relationship Id="rId5" Type="http://schemas.openxmlformats.org/officeDocument/2006/relationships/hyperlink" Target="http://themonetaryfuture.blogspot.com/2012_01_01_archive.html" TargetMode="External"/><Relationship Id="rId10" Type="http://schemas.openxmlformats.org/officeDocument/2006/relationships/hyperlink" Target="https://materialparadocentes-silvina.blogspot.com/2011/07/biografia-de-ana-frank.html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SfN9QI5TsU&amp;t=90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nbcindonesia.com/news/20220510091735-4-337667/pengadaan-gorden-rumah-dinas-rp-435-m-ini-penjelasan-dpr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ys81jvvEi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kmUWgfZFOtftV2afJfsRQ1tgV1p46ew-/view?usp=shar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narasi.tv/video/buka-mata/62-menit-operasi-pembakaran-halte-sarinah?page=ful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https://kimi-img.moonshot.cn/pub/slides/slides_tmpl/image/25-08-27-19:57:41-d2nf5d98bjvh7rlivslg.png"/>
          <p:cNvPicPr>
            <a:picLocks noChangeAspect="1"/>
          </p:cNvPicPr>
          <p:nvPr/>
        </p:nvPicPr>
        <p:blipFill>
          <a:blip r:embed="rId3"/>
          <a:srcRect b="42278"/>
          <a:stretch/>
        </p:blipFill>
        <p:spPr>
          <a:xfrm>
            <a:off x="2338070" y="2733675"/>
            <a:ext cx="7030085" cy="4124325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8826500" y="6143625"/>
            <a:ext cx="3208655" cy="511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/>
        </p:spPr>
        <p:txBody>
          <a:bodyPr/>
          <a:lstStyle/>
          <a:p>
            <a:endParaRPr lang="id-ID" dirty="0"/>
          </a:p>
        </p:txBody>
      </p:sp>
      <p:sp>
        <p:nvSpPr>
          <p:cNvPr id="3" name="Text 1"/>
          <p:cNvSpPr/>
          <p:nvPr/>
        </p:nvSpPr>
        <p:spPr>
          <a:xfrm>
            <a:off x="9493250" y="6143625"/>
            <a:ext cx="2541905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826500" y="5563870"/>
            <a:ext cx="3208655" cy="511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/>
        </p:spPr>
        <p:txBody>
          <a:bodyPr/>
          <a:lstStyle/>
          <a:p>
            <a:endParaRPr lang="id-ID"/>
          </a:p>
        </p:txBody>
      </p:sp>
      <p:sp>
        <p:nvSpPr>
          <p:cNvPr id="5" name="Text 3"/>
          <p:cNvSpPr/>
          <p:nvPr/>
        </p:nvSpPr>
        <p:spPr>
          <a:xfrm>
            <a:off x="9493250" y="5563870"/>
            <a:ext cx="2541905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870710" y="1315085"/>
            <a:ext cx="8588375" cy="1771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OSINT untuk Pengawasan Pengadaan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675255" y="1055370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8" name="Text 6"/>
          <p:cNvSpPr/>
          <p:nvPr/>
        </p:nvSpPr>
        <p:spPr>
          <a:xfrm>
            <a:off x="2675255" y="105537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635375" y="1055370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0" name="Text 8"/>
          <p:cNvSpPr/>
          <p:nvPr/>
        </p:nvSpPr>
        <p:spPr>
          <a:xfrm>
            <a:off x="3635375" y="105537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155315" y="1055370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2" name="Text 10"/>
          <p:cNvSpPr/>
          <p:nvPr/>
        </p:nvSpPr>
        <p:spPr>
          <a:xfrm>
            <a:off x="3155315" y="105537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15435" y="1055370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4" name="Text 12"/>
          <p:cNvSpPr/>
          <p:nvPr/>
        </p:nvSpPr>
        <p:spPr>
          <a:xfrm>
            <a:off x="4115435" y="1055370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826500" y="5588635"/>
            <a:ext cx="3208655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Universitas </a:t>
            </a:r>
            <a:r>
              <a:rPr lang="en-US" sz="20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Parahyangan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928100" y="6151880"/>
            <a:ext cx="3107055" cy="554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Nopember</a:t>
            </a: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2025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0" y="3149600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8" name="Shape 16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9" name="Shape 17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20" name="Shape 18"/>
          <p:cNvSpPr/>
          <p:nvPr/>
        </p:nvSpPr>
        <p:spPr>
          <a:xfrm>
            <a:off x="4888230" y="1223645"/>
            <a:ext cx="5448300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21" name="Shape 19"/>
          <p:cNvSpPr/>
          <p:nvPr/>
        </p:nvSpPr>
        <p:spPr>
          <a:xfrm>
            <a:off x="1588770" y="2950845"/>
            <a:ext cx="8747760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22" name="Shape 20"/>
          <p:cNvSpPr/>
          <p:nvPr/>
        </p:nvSpPr>
        <p:spPr>
          <a:xfrm>
            <a:off x="10342245" y="1207135"/>
            <a:ext cx="0" cy="175895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23" name="Shape 21"/>
          <p:cNvSpPr/>
          <p:nvPr/>
        </p:nvSpPr>
        <p:spPr>
          <a:xfrm>
            <a:off x="1583055" y="1223645"/>
            <a:ext cx="0" cy="175895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24" name="Shape 22"/>
          <p:cNvSpPr/>
          <p:nvPr/>
        </p:nvSpPr>
        <p:spPr>
          <a:xfrm>
            <a:off x="1557020" y="1210945"/>
            <a:ext cx="742315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60047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Sikap Investigatif yang Penting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463944"/>
            <a:ext cx="3695700" cy="2794000"/>
          </a:xfrm>
          <a:custGeom>
            <a:avLst/>
            <a:gdLst/>
            <a:ahLst/>
            <a:cxnLst/>
            <a:rect l="l" t="t" r="r" b="b"/>
            <a:pathLst>
              <a:path w="3695700" h="2794000">
                <a:moveTo>
                  <a:pt x="152413" y="0"/>
                </a:moveTo>
                <a:lnTo>
                  <a:pt x="3543287" y="0"/>
                </a:lnTo>
                <a:cubicBezTo>
                  <a:pt x="3627463" y="0"/>
                  <a:pt x="3695700" y="68237"/>
                  <a:pt x="3695700" y="152413"/>
                </a:cubicBezTo>
                <a:lnTo>
                  <a:pt x="3695700" y="2641587"/>
                </a:lnTo>
                <a:cubicBezTo>
                  <a:pt x="3695700" y="2725763"/>
                  <a:pt x="3627463" y="2794000"/>
                  <a:pt x="3543287" y="2794000"/>
                </a:cubicBezTo>
                <a:lnTo>
                  <a:pt x="152413" y="2794000"/>
                </a:lnTo>
                <a:cubicBezTo>
                  <a:pt x="68237" y="2794000"/>
                  <a:pt x="0" y="2725763"/>
                  <a:pt x="0" y="26415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rgbClr val="00AEEF">
              <a:alpha val="823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Shape 2"/>
          <p:cNvSpPr/>
          <p:nvPr/>
        </p:nvSpPr>
        <p:spPr>
          <a:xfrm>
            <a:off x="1794954" y="266710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609600"/>
                </a:moveTo>
                <a:cubicBezTo>
                  <a:pt x="473024" y="609600"/>
                  <a:pt x="609600" y="473024"/>
                  <a:pt x="609600" y="304800"/>
                </a:cubicBezTo>
                <a:cubicBezTo>
                  <a:pt x="609600" y="136576"/>
                  <a:pt x="473024" y="0"/>
                  <a:pt x="304800" y="0"/>
                </a:cubicBezTo>
                <a:cubicBezTo>
                  <a:pt x="136576" y="0"/>
                  <a:pt x="0" y="136576"/>
                  <a:pt x="0" y="304800"/>
                </a:cubicBezTo>
                <a:cubicBezTo>
                  <a:pt x="0" y="473024"/>
                  <a:pt x="136576" y="609600"/>
                  <a:pt x="304800" y="609600"/>
                </a:cubicBezTo>
                <a:close/>
                <a:moveTo>
                  <a:pt x="304800" y="209550"/>
                </a:moveTo>
                <a:cubicBezTo>
                  <a:pt x="283726" y="209550"/>
                  <a:pt x="266700" y="226576"/>
                  <a:pt x="266700" y="247650"/>
                </a:cubicBezTo>
                <a:cubicBezTo>
                  <a:pt x="266700" y="263485"/>
                  <a:pt x="253960" y="276225"/>
                  <a:pt x="238125" y="276225"/>
                </a:cubicBezTo>
                <a:cubicBezTo>
                  <a:pt x="222290" y="276225"/>
                  <a:pt x="209550" y="263485"/>
                  <a:pt x="209550" y="247650"/>
                </a:cubicBezTo>
                <a:cubicBezTo>
                  <a:pt x="209550" y="195024"/>
                  <a:pt x="252174" y="152400"/>
                  <a:pt x="304800" y="152400"/>
                </a:cubicBezTo>
                <a:cubicBezTo>
                  <a:pt x="357426" y="152400"/>
                  <a:pt x="400050" y="195024"/>
                  <a:pt x="400050" y="247650"/>
                </a:cubicBezTo>
                <a:cubicBezTo>
                  <a:pt x="400050" y="303848"/>
                  <a:pt x="357188" y="327660"/>
                  <a:pt x="333375" y="336352"/>
                </a:cubicBezTo>
                <a:lnTo>
                  <a:pt x="333375" y="340876"/>
                </a:lnTo>
                <a:cubicBezTo>
                  <a:pt x="333375" y="356711"/>
                  <a:pt x="320635" y="369451"/>
                  <a:pt x="304800" y="369451"/>
                </a:cubicBezTo>
                <a:cubicBezTo>
                  <a:pt x="288965" y="369451"/>
                  <a:pt x="276225" y="356711"/>
                  <a:pt x="276225" y="340876"/>
                </a:cubicBezTo>
                <a:lnTo>
                  <a:pt x="276225" y="331232"/>
                </a:lnTo>
                <a:cubicBezTo>
                  <a:pt x="276225" y="306824"/>
                  <a:pt x="293846" y="289322"/>
                  <a:pt x="312063" y="283369"/>
                </a:cubicBezTo>
                <a:cubicBezTo>
                  <a:pt x="319683" y="280868"/>
                  <a:pt x="327779" y="276820"/>
                  <a:pt x="333732" y="271105"/>
                </a:cubicBezTo>
                <a:cubicBezTo>
                  <a:pt x="338852" y="266105"/>
                  <a:pt x="342900" y="259199"/>
                  <a:pt x="342900" y="247769"/>
                </a:cubicBezTo>
                <a:cubicBezTo>
                  <a:pt x="342900" y="226695"/>
                  <a:pt x="325874" y="209669"/>
                  <a:pt x="304800" y="209669"/>
                </a:cubicBezTo>
                <a:close/>
                <a:moveTo>
                  <a:pt x="266700" y="438150"/>
                </a:moveTo>
                <a:cubicBezTo>
                  <a:pt x="266700" y="417122"/>
                  <a:pt x="283772" y="400050"/>
                  <a:pt x="304800" y="400050"/>
                </a:cubicBezTo>
                <a:cubicBezTo>
                  <a:pt x="325828" y="400050"/>
                  <a:pt x="342900" y="417122"/>
                  <a:pt x="342900" y="438150"/>
                </a:cubicBezTo>
                <a:cubicBezTo>
                  <a:pt x="342900" y="459178"/>
                  <a:pt x="325828" y="476250"/>
                  <a:pt x="304800" y="476250"/>
                </a:cubicBezTo>
                <a:cubicBezTo>
                  <a:pt x="283772" y="476250"/>
                  <a:pt x="266700" y="459178"/>
                  <a:pt x="266700" y="438150"/>
                </a:cubicBezTo>
                <a:close/>
              </a:path>
            </a:pathLst>
          </a:custGeom>
          <a:solidFill>
            <a:srgbClr val="00AEE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5" name="Text 3"/>
          <p:cNvSpPr/>
          <p:nvPr/>
        </p:nvSpPr>
        <p:spPr>
          <a:xfrm>
            <a:off x="249809" y="3320816"/>
            <a:ext cx="3699891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Rasa Ingin Tahu &amp; Skeptisisme</a:t>
            </a:r>
            <a:endParaRPr lang="en-US" sz="2500" b="1" dirty="0"/>
          </a:p>
        </p:txBody>
      </p:sp>
      <p:sp>
        <p:nvSpPr>
          <p:cNvPr id="6" name="Text 4"/>
          <p:cNvSpPr/>
          <p:nvPr/>
        </p:nvSpPr>
        <p:spPr>
          <a:xfrm>
            <a:off x="457158" y="4292371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Tidak mudah puas dengan jawaban permukaan; selalu bertanya “mengapa” dan “siapa”.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250246" y="2463944"/>
            <a:ext cx="3695700" cy="2794000"/>
          </a:xfrm>
          <a:custGeom>
            <a:avLst/>
            <a:gdLst/>
            <a:ahLst/>
            <a:cxnLst/>
            <a:rect l="l" t="t" r="r" b="b"/>
            <a:pathLst>
              <a:path w="3695700" h="2794000">
                <a:moveTo>
                  <a:pt x="152413" y="0"/>
                </a:moveTo>
                <a:lnTo>
                  <a:pt x="3543287" y="0"/>
                </a:lnTo>
                <a:cubicBezTo>
                  <a:pt x="3627463" y="0"/>
                  <a:pt x="3695700" y="68237"/>
                  <a:pt x="3695700" y="152413"/>
                </a:cubicBezTo>
                <a:lnTo>
                  <a:pt x="3695700" y="2641587"/>
                </a:lnTo>
                <a:cubicBezTo>
                  <a:pt x="3695700" y="2725763"/>
                  <a:pt x="3627463" y="2794000"/>
                  <a:pt x="3543287" y="2794000"/>
                </a:cubicBezTo>
                <a:lnTo>
                  <a:pt x="152413" y="2794000"/>
                </a:lnTo>
                <a:cubicBezTo>
                  <a:pt x="68237" y="2794000"/>
                  <a:pt x="0" y="2725763"/>
                  <a:pt x="0" y="26415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rgbClr val="4080FF">
              <a:alpha val="823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8" name="Shape 6"/>
          <p:cNvSpPr/>
          <p:nvPr/>
        </p:nvSpPr>
        <p:spPr>
          <a:xfrm>
            <a:off x="5867400" y="2667102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190500" y="0"/>
                </a:moveTo>
                <a:cubicBezTo>
                  <a:pt x="211574" y="0"/>
                  <a:pt x="228600" y="17026"/>
                  <a:pt x="228600" y="38100"/>
                </a:cubicBezTo>
                <a:lnTo>
                  <a:pt x="228600" y="171450"/>
                </a:lnTo>
                <a:lnTo>
                  <a:pt x="152400" y="171450"/>
                </a:lnTo>
                <a:lnTo>
                  <a:pt x="152400" y="38100"/>
                </a:lnTo>
                <a:cubicBezTo>
                  <a:pt x="152400" y="17026"/>
                  <a:pt x="169426" y="0"/>
                  <a:pt x="190500" y="0"/>
                </a:cubicBezTo>
                <a:close/>
                <a:moveTo>
                  <a:pt x="38100" y="76200"/>
                </a:moveTo>
                <a:cubicBezTo>
                  <a:pt x="38100" y="55126"/>
                  <a:pt x="55126" y="38100"/>
                  <a:pt x="76200" y="38100"/>
                </a:cubicBezTo>
                <a:cubicBezTo>
                  <a:pt x="97274" y="38100"/>
                  <a:pt x="114300" y="55126"/>
                  <a:pt x="114300" y="76200"/>
                </a:cubicBezTo>
                <a:lnTo>
                  <a:pt x="114300" y="171450"/>
                </a:lnTo>
                <a:lnTo>
                  <a:pt x="38100" y="171450"/>
                </a:lnTo>
                <a:lnTo>
                  <a:pt x="38100" y="76200"/>
                </a:lnTo>
                <a:close/>
                <a:moveTo>
                  <a:pt x="266700" y="76200"/>
                </a:moveTo>
                <a:cubicBezTo>
                  <a:pt x="266700" y="55126"/>
                  <a:pt x="283726" y="38100"/>
                  <a:pt x="304800" y="38100"/>
                </a:cubicBezTo>
                <a:cubicBezTo>
                  <a:pt x="325874" y="38100"/>
                  <a:pt x="342900" y="55126"/>
                  <a:pt x="342900" y="76200"/>
                </a:cubicBezTo>
                <a:lnTo>
                  <a:pt x="342900" y="190500"/>
                </a:lnTo>
                <a:cubicBezTo>
                  <a:pt x="342900" y="211574"/>
                  <a:pt x="325874" y="228600"/>
                  <a:pt x="304800" y="228600"/>
                </a:cubicBezTo>
                <a:cubicBezTo>
                  <a:pt x="283726" y="228600"/>
                  <a:pt x="266700" y="211574"/>
                  <a:pt x="266700" y="190500"/>
                </a:cubicBezTo>
                <a:lnTo>
                  <a:pt x="266700" y="76200"/>
                </a:lnTo>
                <a:close/>
                <a:moveTo>
                  <a:pt x="381000" y="152400"/>
                </a:moveTo>
                <a:cubicBezTo>
                  <a:pt x="381000" y="131326"/>
                  <a:pt x="398026" y="114300"/>
                  <a:pt x="419100" y="114300"/>
                </a:cubicBezTo>
                <a:cubicBezTo>
                  <a:pt x="440174" y="114300"/>
                  <a:pt x="457200" y="131326"/>
                  <a:pt x="457200" y="152400"/>
                </a:cubicBezTo>
                <a:lnTo>
                  <a:pt x="457200" y="228600"/>
                </a:lnTo>
                <a:cubicBezTo>
                  <a:pt x="457200" y="249674"/>
                  <a:pt x="440174" y="266700"/>
                  <a:pt x="419100" y="266700"/>
                </a:cubicBezTo>
                <a:cubicBezTo>
                  <a:pt x="398026" y="266700"/>
                  <a:pt x="381000" y="249674"/>
                  <a:pt x="381000" y="228600"/>
                </a:cubicBezTo>
                <a:lnTo>
                  <a:pt x="381000" y="152400"/>
                </a:lnTo>
                <a:close/>
                <a:moveTo>
                  <a:pt x="266700" y="257175"/>
                </a:moveTo>
                <a:lnTo>
                  <a:pt x="266700" y="256461"/>
                </a:lnTo>
                <a:cubicBezTo>
                  <a:pt x="277892" y="262890"/>
                  <a:pt x="290870" y="266700"/>
                  <a:pt x="304800" y="266700"/>
                </a:cubicBezTo>
                <a:cubicBezTo>
                  <a:pt x="320516" y="266700"/>
                  <a:pt x="335042" y="261937"/>
                  <a:pt x="347186" y="253841"/>
                </a:cubicBezTo>
                <a:cubicBezTo>
                  <a:pt x="357545" y="283488"/>
                  <a:pt x="385882" y="304800"/>
                  <a:pt x="419100" y="304800"/>
                </a:cubicBezTo>
                <a:cubicBezTo>
                  <a:pt x="433030" y="304800"/>
                  <a:pt x="446008" y="301109"/>
                  <a:pt x="457200" y="294561"/>
                </a:cubicBezTo>
                <a:lnTo>
                  <a:pt x="457200" y="304800"/>
                </a:lnTo>
                <a:cubicBezTo>
                  <a:pt x="457200" y="367070"/>
                  <a:pt x="427315" y="422434"/>
                  <a:pt x="381000" y="457200"/>
                </a:cubicBezTo>
                <a:lnTo>
                  <a:pt x="381000" y="571500"/>
                </a:lnTo>
                <a:cubicBezTo>
                  <a:pt x="381000" y="592574"/>
                  <a:pt x="363974" y="609600"/>
                  <a:pt x="342900" y="609600"/>
                </a:cubicBezTo>
                <a:lnTo>
                  <a:pt x="152400" y="609600"/>
                </a:lnTo>
                <a:cubicBezTo>
                  <a:pt x="131326" y="609600"/>
                  <a:pt x="114300" y="592574"/>
                  <a:pt x="114300" y="571500"/>
                </a:cubicBezTo>
                <a:lnTo>
                  <a:pt x="114300" y="478155"/>
                </a:lnTo>
                <a:cubicBezTo>
                  <a:pt x="93702" y="468749"/>
                  <a:pt x="74771" y="455771"/>
                  <a:pt x="58460" y="439460"/>
                </a:cubicBezTo>
                <a:lnTo>
                  <a:pt x="44648" y="425648"/>
                </a:lnTo>
                <a:cubicBezTo>
                  <a:pt x="16073" y="397073"/>
                  <a:pt x="0" y="358259"/>
                  <a:pt x="0" y="317897"/>
                </a:cubicBezTo>
                <a:lnTo>
                  <a:pt x="0" y="285750"/>
                </a:lnTo>
                <a:cubicBezTo>
                  <a:pt x="0" y="243721"/>
                  <a:pt x="34171" y="209550"/>
                  <a:pt x="76200" y="209550"/>
                </a:cubicBezTo>
                <a:lnTo>
                  <a:pt x="180975" y="209550"/>
                </a:lnTo>
                <a:cubicBezTo>
                  <a:pt x="207288" y="209550"/>
                  <a:pt x="228600" y="230862"/>
                  <a:pt x="228600" y="257175"/>
                </a:cubicBezTo>
                <a:cubicBezTo>
                  <a:pt x="228600" y="283488"/>
                  <a:pt x="207288" y="304800"/>
                  <a:pt x="180975" y="304800"/>
                </a:cubicBezTo>
                <a:lnTo>
                  <a:pt x="114300" y="304800"/>
                </a:lnTo>
                <a:cubicBezTo>
                  <a:pt x="103823" y="304800"/>
                  <a:pt x="95250" y="313373"/>
                  <a:pt x="95250" y="323850"/>
                </a:cubicBezTo>
                <a:cubicBezTo>
                  <a:pt x="95250" y="334328"/>
                  <a:pt x="103823" y="342900"/>
                  <a:pt x="114300" y="342900"/>
                </a:cubicBezTo>
                <a:lnTo>
                  <a:pt x="180975" y="342900"/>
                </a:lnTo>
                <a:cubicBezTo>
                  <a:pt x="228362" y="342900"/>
                  <a:pt x="266700" y="304562"/>
                  <a:pt x="266700" y="257175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9" name="Text 7"/>
          <p:cNvSpPr/>
          <p:nvPr/>
        </p:nvSpPr>
        <p:spPr>
          <a:xfrm>
            <a:off x="4513065" y="3479840"/>
            <a:ext cx="3162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Ketekunan &amp; Kesabaran</a:t>
            </a:r>
            <a:endParaRPr lang="en-US" sz="2500" b="1" dirty="0"/>
          </a:p>
        </p:txBody>
      </p:sp>
      <p:sp>
        <p:nvSpPr>
          <p:cNvPr id="10" name="Text 8"/>
          <p:cNvSpPr/>
          <p:nvPr/>
        </p:nvSpPr>
        <p:spPr>
          <a:xfrm>
            <a:off x="4453404" y="4215194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Investigasi memakan waktu lama dan penuh hambatan. Jurnalis harus tahan banting dan tidak mudah menyerah.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8246491" y="2463944"/>
            <a:ext cx="3695700" cy="2794000"/>
          </a:xfrm>
          <a:custGeom>
            <a:avLst/>
            <a:gdLst/>
            <a:ahLst/>
            <a:cxnLst/>
            <a:rect l="l" t="t" r="r" b="b"/>
            <a:pathLst>
              <a:path w="3695700" h="2794000">
                <a:moveTo>
                  <a:pt x="152413" y="0"/>
                </a:moveTo>
                <a:lnTo>
                  <a:pt x="3543287" y="0"/>
                </a:lnTo>
                <a:cubicBezTo>
                  <a:pt x="3627463" y="0"/>
                  <a:pt x="3695700" y="68237"/>
                  <a:pt x="3695700" y="152413"/>
                </a:cubicBezTo>
                <a:lnTo>
                  <a:pt x="3695700" y="2641587"/>
                </a:lnTo>
                <a:cubicBezTo>
                  <a:pt x="3695700" y="2725763"/>
                  <a:pt x="3627463" y="2794000"/>
                  <a:pt x="3543287" y="2794000"/>
                </a:cubicBezTo>
                <a:lnTo>
                  <a:pt x="152413" y="2794000"/>
                </a:lnTo>
                <a:cubicBezTo>
                  <a:pt x="68237" y="2794000"/>
                  <a:pt x="0" y="2725763"/>
                  <a:pt x="0" y="26415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rgbClr val="FF5E5E">
              <a:alpha val="823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2" name="Shape 10"/>
          <p:cNvSpPr/>
          <p:nvPr/>
        </p:nvSpPr>
        <p:spPr>
          <a:xfrm>
            <a:off x="9787445" y="266710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cubicBezTo>
                  <a:pt x="310277" y="0"/>
                  <a:pt x="315754" y="1191"/>
                  <a:pt x="320754" y="3453"/>
                </a:cubicBezTo>
                <a:lnTo>
                  <a:pt x="545068" y="98584"/>
                </a:lnTo>
                <a:cubicBezTo>
                  <a:pt x="571262" y="109657"/>
                  <a:pt x="590788" y="135493"/>
                  <a:pt x="590669" y="166688"/>
                </a:cubicBezTo>
                <a:cubicBezTo>
                  <a:pt x="590074" y="284797"/>
                  <a:pt x="541496" y="500896"/>
                  <a:pt x="336352" y="599123"/>
                </a:cubicBezTo>
                <a:cubicBezTo>
                  <a:pt x="316468" y="608647"/>
                  <a:pt x="293370" y="608647"/>
                  <a:pt x="273487" y="599123"/>
                </a:cubicBezTo>
                <a:cubicBezTo>
                  <a:pt x="68223" y="500896"/>
                  <a:pt x="19764" y="284797"/>
                  <a:pt x="19169" y="166688"/>
                </a:cubicBezTo>
                <a:cubicBezTo>
                  <a:pt x="19050" y="135493"/>
                  <a:pt x="38576" y="109657"/>
                  <a:pt x="64770" y="98584"/>
                </a:cubicBezTo>
                <a:lnTo>
                  <a:pt x="288965" y="3453"/>
                </a:lnTo>
                <a:cubicBezTo>
                  <a:pt x="293965" y="1191"/>
                  <a:pt x="299323" y="0"/>
                  <a:pt x="304800" y="0"/>
                </a:cubicBezTo>
                <a:close/>
                <a:moveTo>
                  <a:pt x="304800" y="79534"/>
                </a:moveTo>
                <a:lnTo>
                  <a:pt x="304800" y="529709"/>
                </a:lnTo>
                <a:cubicBezTo>
                  <a:pt x="469106" y="450175"/>
                  <a:pt x="513278" y="273963"/>
                  <a:pt x="514350" y="168473"/>
                </a:cubicBezTo>
                <a:lnTo>
                  <a:pt x="304800" y="79653"/>
                </a:lnTo>
                <a:lnTo>
                  <a:pt x="304800" y="79653"/>
                </a:lnTo>
                <a:close/>
              </a:path>
            </a:pathLst>
          </a:custGeom>
          <a:solidFill>
            <a:srgbClr val="FF5E5E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3" name="Text 11"/>
          <p:cNvSpPr/>
          <p:nvPr/>
        </p:nvSpPr>
        <p:spPr>
          <a:xfrm>
            <a:off x="8529855" y="3479840"/>
            <a:ext cx="312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Keberanian &amp; Integritas</a:t>
            </a:r>
            <a:endParaRPr lang="en-US" sz="2500" b="1" dirty="0"/>
          </a:p>
        </p:txBody>
      </p:sp>
      <p:sp>
        <p:nvSpPr>
          <p:cNvPr id="14" name="Text 12"/>
          <p:cNvSpPr/>
          <p:nvPr/>
        </p:nvSpPr>
        <p:spPr>
          <a:xfrm>
            <a:off x="8449650" y="4254948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Siap menghadapi risiko, tekanan, atau intimidasi saat mengungkap skandal besar.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40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Teknik Digital dan Verifikasi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914316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Penguasaan alat bantu digital adalah kunci untuk melakukan investigasi yang efektif, efisien, dan aman.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85750" y="1835169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5" name="Text 3"/>
          <p:cNvSpPr/>
          <p:nvPr/>
        </p:nvSpPr>
        <p:spPr>
          <a:xfrm>
            <a:off x="673079" y="1828530"/>
            <a:ext cx="5016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Rekonstruksi Peristiwa &amp; Analisis Pola: Mengungkap kronologi dan pola tersembunyi.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85750" y="2596961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39688"/>
                </a:moveTo>
                <a:cubicBezTo>
                  <a:pt x="0" y="26541"/>
                  <a:pt x="10666" y="15875"/>
                  <a:pt x="23812" y="15875"/>
                </a:cubicBezTo>
                <a:lnTo>
                  <a:pt x="71438" y="15875"/>
                </a:lnTo>
                <a:cubicBezTo>
                  <a:pt x="84584" y="15875"/>
                  <a:pt x="95250" y="26541"/>
                  <a:pt x="95250" y="39688"/>
                </a:cubicBezTo>
                <a:lnTo>
                  <a:pt x="95250" y="47625"/>
                </a:lnTo>
                <a:lnTo>
                  <a:pt x="158750" y="47625"/>
                </a:lnTo>
                <a:lnTo>
                  <a:pt x="158750" y="39688"/>
                </a:lnTo>
                <a:cubicBezTo>
                  <a:pt x="158750" y="26541"/>
                  <a:pt x="169416" y="15875"/>
                  <a:pt x="182563" y="15875"/>
                </a:cubicBezTo>
                <a:lnTo>
                  <a:pt x="230188" y="15875"/>
                </a:lnTo>
                <a:cubicBezTo>
                  <a:pt x="243334" y="15875"/>
                  <a:pt x="254000" y="26541"/>
                  <a:pt x="254000" y="39688"/>
                </a:cubicBezTo>
                <a:lnTo>
                  <a:pt x="254000" y="87313"/>
                </a:lnTo>
                <a:cubicBezTo>
                  <a:pt x="254000" y="100459"/>
                  <a:pt x="243334" y="111125"/>
                  <a:pt x="230188" y="111125"/>
                </a:cubicBezTo>
                <a:lnTo>
                  <a:pt x="182563" y="111125"/>
                </a:lnTo>
                <a:cubicBezTo>
                  <a:pt x="169416" y="111125"/>
                  <a:pt x="158750" y="100459"/>
                  <a:pt x="158750" y="87313"/>
                </a:cubicBezTo>
                <a:lnTo>
                  <a:pt x="158750" y="79375"/>
                </a:lnTo>
                <a:lnTo>
                  <a:pt x="95250" y="79375"/>
                </a:lnTo>
                <a:lnTo>
                  <a:pt x="95250" y="87313"/>
                </a:lnTo>
                <a:cubicBezTo>
                  <a:pt x="95250" y="90934"/>
                  <a:pt x="94407" y="94407"/>
                  <a:pt x="92968" y="97482"/>
                </a:cubicBezTo>
                <a:lnTo>
                  <a:pt x="127000" y="142875"/>
                </a:lnTo>
                <a:lnTo>
                  <a:pt x="166688" y="142875"/>
                </a:lnTo>
                <a:cubicBezTo>
                  <a:pt x="179834" y="142875"/>
                  <a:pt x="190500" y="153541"/>
                  <a:pt x="190500" y="166688"/>
                </a:cubicBezTo>
                <a:lnTo>
                  <a:pt x="190500" y="214313"/>
                </a:lnTo>
                <a:cubicBezTo>
                  <a:pt x="190500" y="227459"/>
                  <a:pt x="179834" y="238125"/>
                  <a:pt x="166688" y="238125"/>
                </a:cubicBezTo>
                <a:lnTo>
                  <a:pt x="119063" y="238125"/>
                </a:lnTo>
                <a:cubicBezTo>
                  <a:pt x="105916" y="238125"/>
                  <a:pt x="95250" y="227459"/>
                  <a:pt x="95250" y="214313"/>
                </a:cubicBezTo>
                <a:lnTo>
                  <a:pt x="95250" y="166688"/>
                </a:lnTo>
                <a:cubicBezTo>
                  <a:pt x="95250" y="163066"/>
                  <a:pt x="96093" y="159593"/>
                  <a:pt x="97532" y="156518"/>
                </a:cubicBezTo>
                <a:lnTo>
                  <a:pt x="63500" y="111125"/>
                </a:lnTo>
                <a:lnTo>
                  <a:pt x="23812" y="111125"/>
                </a:lnTo>
                <a:cubicBezTo>
                  <a:pt x="10666" y="111125"/>
                  <a:pt x="0" y="100459"/>
                  <a:pt x="0" y="87313"/>
                </a:cubicBezTo>
                <a:lnTo>
                  <a:pt x="0" y="39688"/>
                </a:ln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7" name="Text 5"/>
          <p:cNvSpPr/>
          <p:nvPr/>
        </p:nvSpPr>
        <p:spPr>
          <a:xfrm>
            <a:off x="673079" y="2590323"/>
            <a:ext cx="5016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Pemetaan Aktor: Mengidentifikasi dan menghubungkan para pihak yang terlibat.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01625" y="3358753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84832" y="-7937"/>
                </a:moveTo>
                <a:cubicBezTo>
                  <a:pt x="66774" y="-7937"/>
                  <a:pt x="56158" y="20985"/>
                  <a:pt x="50949" y="47625"/>
                </a:cubicBezTo>
                <a:lnTo>
                  <a:pt x="35719" y="47625"/>
                </a:lnTo>
                <a:cubicBezTo>
                  <a:pt x="29121" y="47625"/>
                  <a:pt x="23812" y="52933"/>
                  <a:pt x="23812" y="59531"/>
                </a:cubicBezTo>
                <a:cubicBezTo>
                  <a:pt x="23812" y="66129"/>
                  <a:pt x="29121" y="71438"/>
                  <a:pt x="35719" y="71438"/>
                </a:cubicBezTo>
                <a:lnTo>
                  <a:pt x="47625" y="71438"/>
                </a:lnTo>
                <a:lnTo>
                  <a:pt x="47625" y="87313"/>
                </a:lnTo>
                <a:cubicBezTo>
                  <a:pt x="47625" y="95746"/>
                  <a:pt x="49262" y="103783"/>
                  <a:pt x="52239" y="111125"/>
                </a:cubicBezTo>
                <a:lnTo>
                  <a:pt x="47625" y="111125"/>
                </a:lnTo>
                <a:lnTo>
                  <a:pt x="47625" y="111125"/>
                </a:lnTo>
                <a:lnTo>
                  <a:pt x="37455" y="111125"/>
                </a:lnTo>
                <a:cubicBezTo>
                  <a:pt x="29914" y="111125"/>
                  <a:pt x="23812" y="117227"/>
                  <a:pt x="23812" y="124768"/>
                </a:cubicBezTo>
                <a:cubicBezTo>
                  <a:pt x="23812" y="126256"/>
                  <a:pt x="24061" y="127695"/>
                  <a:pt x="24507" y="129084"/>
                </a:cubicBezTo>
                <a:lnTo>
                  <a:pt x="38844" y="172045"/>
                </a:lnTo>
                <a:cubicBezTo>
                  <a:pt x="19943" y="188317"/>
                  <a:pt x="7938" y="212378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99579" y="254000"/>
                </a:lnTo>
                <a:cubicBezTo>
                  <a:pt x="207714" y="254000"/>
                  <a:pt x="214313" y="247402"/>
                  <a:pt x="214313" y="239266"/>
                </a:cubicBezTo>
                <a:cubicBezTo>
                  <a:pt x="214313" y="212378"/>
                  <a:pt x="202307" y="188317"/>
                  <a:pt x="183406" y="172095"/>
                </a:cubicBezTo>
                <a:lnTo>
                  <a:pt x="197743" y="129133"/>
                </a:lnTo>
                <a:cubicBezTo>
                  <a:pt x="198189" y="127744"/>
                  <a:pt x="198437" y="126305"/>
                  <a:pt x="198437" y="124817"/>
                </a:cubicBezTo>
                <a:cubicBezTo>
                  <a:pt x="198437" y="117277"/>
                  <a:pt x="192336" y="111175"/>
                  <a:pt x="184795" y="111175"/>
                </a:cubicBezTo>
                <a:lnTo>
                  <a:pt x="174625" y="111175"/>
                </a:lnTo>
                <a:lnTo>
                  <a:pt x="174625" y="111175"/>
                </a:lnTo>
                <a:lnTo>
                  <a:pt x="170011" y="111175"/>
                </a:lnTo>
                <a:cubicBezTo>
                  <a:pt x="172988" y="103832"/>
                  <a:pt x="174625" y="95796"/>
                  <a:pt x="174625" y="87362"/>
                </a:cubicBezTo>
                <a:lnTo>
                  <a:pt x="174625" y="71487"/>
                </a:lnTo>
                <a:lnTo>
                  <a:pt x="186531" y="71487"/>
                </a:lnTo>
                <a:cubicBezTo>
                  <a:pt x="193129" y="71487"/>
                  <a:pt x="198437" y="66179"/>
                  <a:pt x="198437" y="59581"/>
                </a:cubicBezTo>
                <a:cubicBezTo>
                  <a:pt x="198437" y="52983"/>
                  <a:pt x="193129" y="47675"/>
                  <a:pt x="186531" y="47675"/>
                </a:cubicBezTo>
                <a:lnTo>
                  <a:pt x="171301" y="47675"/>
                </a:lnTo>
                <a:cubicBezTo>
                  <a:pt x="166142" y="21034"/>
                  <a:pt x="155476" y="-7888"/>
                  <a:pt x="137418" y="-7888"/>
                </a:cubicBezTo>
                <a:cubicBezTo>
                  <a:pt x="132655" y="-7888"/>
                  <a:pt x="127992" y="-5953"/>
                  <a:pt x="123775" y="-3820"/>
                </a:cubicBezTo>
                <a:cubicBezTo>
                  <a:pt x="119707" y="-1786"/>
                  <a:pt x="114647" y="50"/>
                  <a:pt x="111125" y="50"/>
                </a:cubicBezTo>
                <a:cubicBezTo>
                  <a:pt x="107603" y="50"/>
                  <a:pt x="102543" y="-1786"/>
                  <a:pt x="98475" y="-3820"/>
                </a:cubicBezTo>
                <a:cubicBezTo>
                  <a:pt x="94258" y="-6003"/>
                  <a:pt x="89595" y="-7937"/>
                  <a:pt x="84832" y="-7937"/>
                </a:cubicBezTo>
                <a:close/>
                <a:moveTo>
                  <a:pt x="131316" y="232370"/>
                </a:moveTo>
                <a:lnTo>
                  <a:pt x="119013" y="197197"/>
                </a:lnTo>
                <a:lnTo>
                  <a:pt x="132854" y="181074"/>
                </a:lnTo>
                <a:cubicBezTo>
                  <a:pt x="134193" y="179487"/>
                  <a:pt x="134937" y="177502"/>
                  <a:pt x="134937" y="175419"/>
                </a:cubicBezTo>
                <a:cubicBezTo>
                  <a:pt x="134937" y="170607"/>
                  <a:pt x="131068" y="166737"/>
                  <a:pt x="126256" y="166737"/>
                </a:cubicBezTo>
                <a:lnTo>
                  <a:pt x="95994" y="166737"/>
                </a:lnTo>
                <a:cubicBezTo>
                  <a:pt x="91182" y="166737"/>
                  <a:pt x="87312" y="170607"/>
                  <a:pt x="87312" y="175419"/>
                </a:cubicBezTo>
                <a:cubicBezTo>
                  <a:pt x="87312" y="177502"/>
                  <a:pt x="88057" y="179487"/>
                  <a:pt x="89396" y="181074"/>
                </a:cubicBezTo>
                <a:lnTo>
                  <a:pt x="103237" y="197197"/>
                </a:lnTo>
                <a:lnTo>
                  <a:pt x="90934" y="232370"/>
                </a:lnTo>
                <a:lnTo>
                  <a:pt x="62657" y="142875"/>
                </a:lnTo>
                <a:lnTo>
                  <a:pt x="80367" y="142875"/>
                </a:lnTo>
                <a:cubicBezTo>
                  <a:pt x="89495" y="147935"/>
                  <a:pt x="99963" y="150813"/>
                  <a:pt x="111125" y="150813"/>
                </a:cubicBezTo>
                <a:cubicBezTo>
                  <a:pt x="122287" y="150813"/>
                  <a:pt x="132755" y="147935"/>
                  <a:pt x="141883" y="142875"/>
                </a:cubicBezTo>
                <a:lnTo>
                  <a:pt x="159593" y="142875"/>
                </a:lnTo>
                <a:lnTo>
                  <a:pt x="131316" y="232370"/>
                </a:lnTo>
                <a:close/>
                <a:moveTo>
                  <a:pt x="111125" y="127000"/>
                </a:moveTo>
                <a:cubicBezTo>
                  <a:pt x="93911" y="127000"/>
                  <a:pt x="79276" y="116036"/>
                  <a:pt x="73769" y="100707"/>
                </a:cubicBezTo>
                <a:cubicBezTo>
                  <a:pt x="76597" y="102295"/>
                  <a:pt x="79871" y="103188"/>
                  <a:pt x="83344" y="103188"/>
                </a:cubicBezTo>
                <a:lnTo>
                  <a:pt x="89495" y="103188"/>
                </a:lnTo>
                <a:cubicBezTo>
                  <a:pt x="97681" y="103188"/>
                  <a:pt x="104924" y="97929"/>
                  <a:pt x="107504" y="90190"/>
                </a:cubicBezTo>
                <a:cubicBezTo>
                  <a:pt x="108645" y="86717"/>
                  <a:pt x="113556" y="86717"/>
                  <a:pt x="114697" y="90190"/>
                </a:cubicBezTo>
                <a:cubicBezTo>
                  <a:pt x="117277" y="97929"/>
                  <a:pt x="124569" y="103188"/>
                  <a:pt x="132705" y="103188"/>
                </a:cubicBezTo>
                <a:lnTo>
                  <a:pt x="138857" y="103188"/>
                </a:lnTo>
                <a:cubicBezTo>
                  <a:pt x="142329" y="103188"/>
                  <a:pt x="145604" y="102295"/>
                  <a:pt x="148431" y="100707"/>
                </a:cubicBezTo>
                <a:cubicBezTo>
                  <a:pt x="142925" y="116036"/>
                  <a:pt x="128290" y="127000"/>
                  <a:pt x="111075" y="127000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9" name="Text 7"/>
          <p:cNvSpPr/>
          <p:nvPr/>
        </p:nvSpPr>
        <p:spPr>
          <a:xfrm>
            <a:off x="673079" y="3352115"/>
            <a:ext cx="5016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Keamanan Informasi: Melindungi diri dan sumber selama proses investigasi.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D8198D-D1E0-99E6-3A58-DD749549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279"/>
          <a:stretch>
            <a:fillRect/>
          </a:stretch>
        </p:blipFill>
        <p:spPr>
          <a:xfrm>
            <a:off x="5838783" y="0"/>
            <a:ext cx="6353217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930C37F-F4F5-E94C-1A12-CC530F5ED88F}"/>
              </a:ext>
            </a:extLst>
          </p:cNvPr>
          <p:cNvGrpSpPr/>
          <p:nvPr/>
        </p:nvGrpSpPr>
        <p:grpSpPr>
          <a:xfrm>
            <a:off x="190287" y="4118204"/>
            <a:ext cx="5508625" cy="609600"/>
            <a:chOff x="184150" y="4283903"/>
            <a:chExt cx="5508625" cy="609600"/>
          </a:xfrm>
        </p:grpSpPr>
        <p:sp>
          <p:nvSpPr>
            <p:cNvPr id="14" name="Text 7">
              <a:hlinkClick r:id="rId4"/>
              <a:extLst>
                <a:ext uri="{FF2B5EF4-FFF2-40B4-BE49-F238E27FC236}">
                  <a16:creationId xmlns:a16="http://schemas.microsoft.com/office/drawing/2014/main" id="{67A78909-D65A-8F01-CE26-B5EA125F8346}"/>
                </a:ext>
              </a:extLst>
            </p:cNvPr>
            <p:cNvSpPr/>
            <p:nvPr/>
          </p:nvSpPr>
          <p:spPr>
            <a:xfrm>
              <a:off x="676275" y="4283903"/>
              <a:ext cx="5016500" cy="609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>
                <a:lnSpc>
                  <a:spcPct val="130000"/>
                </a:lnSpc>
                <a:buNone/>
              </a:pPr>
              <a:r>
                <a:rPr lang="en-US" sz="1600" b="1" dirty="0">
                  <a:solidFill>
                    <a:schemeClr val="accent4"/>
                  </a:solidFill>
                </a:rPr>
                <a:t>Aplikasi dan </a:t>
              </a:r>
              <a:r>
                <a:rPr lang="en-US" sz="1600" b="1" dirty="0" err="1">
                  <a:solidFill>
                    <a:schemeClr val="accent4"/>
                  </a:solidFill>
                </a:rPr>
                <a:t>perangkat</a:t>
              </a:r>
              <a:r>
                <a:rPr lang="en-US" sz="1600" b="1" dirty="0">
                  <a:solidFill>
                    <a:schemeClr val="accent4"/>
                  </a:solidFill>
                </a:rPr>
                <a:t> yang </a:t>
              </a:r>
              <a:r>
                <a:rPr lang="en-US" sz="1600" b="1" dirty="0" err="1">
                  <a:solidFill>
                    <a:schemeClr val="accent4"/>
                  </a:solidFill>
                </a:rPr>
                <a:t>biasa</a:t>
              </a:r>
              <a:r>
                <a:rPr lang="en-US" sz="1600" b="1" dirty="0">
                  <a:solidFill>
                    <a:schemeClr val="accent4"/>
                  </a:solidFill>
                </a:rPr>
                <a:t> </a:t>
              </a:r>
              <a:r>
                <a:rPr lang="en-US" sz="1600" b="1" dirty="0" err="1">
                  <a:solidFill>
                    <a:schemeClr val="accent4"/>
                  </a:solidFill>
                </a:rPr>
                <a:t>saya</a:t>
              </a:r>
              <a:r>
                <a:rPr lang="en-US" sz="1600" b="1" dirty="0">
                  <a:solidFill>
                    <a:schemeClr val="accent4"/>
                  </a:solidFill>
                </a:rPr>
                <a:t> </a:t>
              </a:r>
              <a:r>
                <a:rPr lang="en-US" sz="1600" b="1" dirty="0" err="1">
                  <a:solidFill>
                    <a:schemeClr val="accent4"/>
                  </a:solidFill>
                </a:rPr>
                <a:t>gunakan</a:t>
              </a:r>
              <a:r>
                <a:rPr lang="en-US" sz="1600" b="1" dirty="0">
                  <a:solidFill>
                    <a:schemeClr val="accent4"/>
                  </a:solidFill>
                </a:rPr>
                <a:t> (Free and Paid)  click here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0E9B34-EF58-D502-E821-813D841CE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150" y="4337265"/>
              <a:ext cx="457200" cy="457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4996002"/>
            <a:ext cx="8643620" cy="923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Langkah </a:t>
            </a:r>
            <a:r>
              <a:rPr lang="en-US" sz="5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Praktis</a:t>
            </a: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1-2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0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 03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905205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Langkah1: </a:t>
            </a:r>
            <a:r>
              <a:rPr lang="en-US" sz="3000" b="1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Temukan</a:t>
            </a: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Proyek Mencurigakan</a:t>
            </a:r>
            <a:endParaRPr lang="en-US" sz="1600" b="1" dirty="0"/>
          </a:p>
        </p:txBody>
      </p:sp>
      <p:sp>
        <p:nvSpPr>
          <p:cNvPr id="3" name="Text 1"/>
          <p:cNvSpPr/>
          <p:nvPr/>
        </p:nvSpPr>
        <p:spPr>
          <a:xfrm>
            <a:off x="0" y="2463943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Langkah awal adalah menentukan proyek yang akan diselidiki dengan mencermati indikasi keganjilan.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5100" y="3124262"/>
            <a:ext cx="2921000" cy="1727200"/>
          </a:xfrm>
          <a:custGeom>
            <a:avLst/>
            <a:gdLst/>
            <a:ahLst/>
            <a:cxnLst/>
            <a:rect l="l" t="t" r="r" b="b"/>
            <a:pathLst>
              <a:path w="2921000" h="1727200">
                <a:moveTo>
                  <a:pt x="101594" y="0"/>
                </a:moveTo>
                <a:lnTo>
                  <a:pt x="2819406" y="0"/>
                </a:lnTo>
                <a:cubicBezTo>
                  <a:pt x="2875515" y="0"/>
                  <a:pt x="2921000" y="45485"/>
                  <a:pt x="2921000" y="101594"/>
                </a:cubicBezTo>
                <a:lnTo>
                  <a:pt x="2921000" y="1625606"/>
                </a:lnTo>
                <a:cubicBezTo>
                  <a:pt x="2921000" y="1681715"/>
                  <a:pt x="2875515" y="1727200"/>
                  <a:pt x="28194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00AEEF">
              <a:alpha val="627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5" name="Shape 3"/>
          <p:cNvSpPr/>
          <p:nvPr/>
        </p:nvSpPr>
        <p:spPr>
          <a:xfrm>
            <a:off x="1577000" y="33274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371475"/>
                </a:moveTo>
                <a:lnTo>
                  <a:pt x="0" y="107156"/>
                </a:lnTo>
                <a:cubicBezTo>
                  <a:pt x="0" y="95280"/>
                  <a:pt x="9555" y="85725"/>
                  <a:pt x="21431" y="85725"/>
                </a:cubicBezTo>
                <a:cubicBezTo>
                  <a:pt x="33308" y="85725"/>
                  <a:pt x="42863" y="95280"/>
                  <a:pt x="42863" y="107156"/>
                </a:cubicBezTo>
                <a:lnTo>
                  <a:pt x="42863" y="364331"/>
                </a:lnTo>
                <a:cubicBezTo>
                  <a:pt x="42863" y="376208"/>
                  <a:pt x="52417" y="385763"/>
                  <a:pt x="64294" y="385763"/>
                </a:cubicBezTo>
                <a:cubicBezTo>
                  <a:pt x="76170" y="385763"/>
                  <a:pt x="85725" y="376208"/>
                  <a:pt x="85725" y="364331"/>
                </a:cubicBezTo>
                <a:lnTo>
                  <a:pt x="85725" y="85725"/>
                </a:lnTo>
                <a:cubicBezTo>
                  <a:pt x="85725" y="54203"/>
                  <a:pt x="111353" y="28575"/>
                  <a:pt x="142875" y="28575"/>
                </a:cubicBezTo>
                <a:lnTo>
                  <a:pt x="400050" y="28575"/>
                </a:lnTo>
                <a:cubicBezTo>
                  <a:pt x="431572" y="28575"/>
                  <a:pt x="457200" y="54203"/>
                  <a:pt x="457200" y="85725"/>
                </a:cubicBezTo>
                <a:lnTo>
                  <a:pt x="457200" y="371475"/>
                </a:lnTo>
                <a:cubicBezTo>
                  <a:pt x="457200" y="402997"/>
                  <a:pt x="431572" y="428625"/>
                  <a:pt x="400050" y="428625"/>
                </a:cubicBezTo>
                <a:lnTo>
                  <a:pt x="57150" y="428625"/>
                </a:lnTo>
                <a:cubicBezTo>
                  <a:pt x="25628" y="428625"/>
                  <a:pt x="0" y="402997"/>
                  <a:pt x="0" y="371475"/>
                </a:cubicBezTo>
                <a:close/>
                <a:moveTo>
                  <a:pt x="142875" y="114300"/>
                </a:moveTo>
                <a:lnTo>
                  <a:pt x="142875" y="171450"/>
                </a:lnTo>
                <a:cubicBezTo>
                  <a:pt x="142875" y="187256"/>
                  <a:pt x="155644" y="200025"/>
                  <a:pt x="171450" y="200025"/>
                </a:cubicBezTo>
                <a:lnTo>
                  <a:pt x="228600" y="200025"/>
                </a:lnTo>
                <a:cubicBezTo>
                  <a:pt x="244406" y="200025"/>
                  <a:pt x="257175" y="187256"/>
                  <a:pt x="257175" y="171450"/>
                </a:cubicBezTo>
                <a:lnTo>
                  <a:pt x="257175" y="114300"/>
                </a:lnTo>
                <a:cubicBezTo>
                  <a:pt x="257175" y="98494"/>
                  <a:pt x="244406" y="85725"/>
                  <a:pt x="228600" y="85725"/>
                </a:cubicBezTo>
                <a:lnTo>
                  <a:pt x="171450" y="85725"/>
                </a:lnTo>
                <a:cubicBezTo>
                  <a:pt x="155644" y="85725"/>
                  <a:pt x="142875" y="98494"/>
                  <a:pt x="142875" y="114300"/>
                </a:cubicBezTo>
                <a:close/>
                <a:moveTo>
                  <a:pt x="164306" y="328613"/>
                </a:moveTo>
                <a:cubicBezTo>
                  <a:pt x="152430" y="328613"/>
                  <a:pt x="142875" y="338167"/>
                  <a:pt x="142875" y="350044"/>
                </a:cubicBezTo>
                <a:cubicBezTo>
                  <a:pt x="142875" y="361920"/>
                  <a:pt x="152430" y="371475"/>
                  <a:pt x="164306" y="371475"/>
                </a:cubicBezTo>
                <a:lnTo>
                  <a:pt x="378619" y="371475"/>
                </a:lnTo>
                <a:cubicBezTo>
                  <a:pt x="390495" y="371475"/>
                  <a:pt x="400050" y="361920"/>
                  <a:pt x="400050" y="350044"/>
                </a:cubicBezTo>
                <a:cubicBezTo>
                  <a:pt x="400050" y="338167"/>
                  <a:pt x="390495" y="328613"/>
                  <a:pt x="378619" y="328613"/>
                </a:cubicBezTo>
                <a:lnTo>
                  <a:pt x="164306" y="328613"/>
                </a:lnTo>
                <a:close/>
                <a:moveTo>
                  <a:pt x="142875" y="264319"/>
                </a:moveTo>
                <a:cubicBezTo>
                  <a:pt x="142875" y="276195"/>
                  <a:pt x="152430" y="285750"/>
                  <a:pt x="164306" y="285750"/>
                </a:cubicBezTo>
                <a:lnTo>
                  <a:pt x="378619" y="285750"/>
                </a:lnTo>
                <a:cubicBezTo>
                  <a:pt x="390495" y="285750"/>
                  <a:pt x="400050" y="276195"/>
                  <a:pt x="400050" y="264319"/>
                </a:cubicBezTo>
                <a:cubicBezTo>
                  <a:pt x="400050" y="252442"/>
                  <a:pt x="390495" y="242888"/>
                  <a:pt x="378619" y="242888"/>
                </a:cubicBezTo>
                <a:lnTo>
                  <a:pt x="164306" y="242888"/>
                </a:lnTo>
                <a:cubicBezTo>
                  <a:pt x="152430" y="242888"/>
                  <a:pt x="142875" y="252442"/>
                  <a:pt x="142875" y="264319"/>
                </a:cubicBezTo>
                <a:close/>
                <a:moveTo>
                  <a:pt x="321469" y="157163"/>
                </a:moveTo>
                <a:cubicBezTo>
                  <a:pt x="309592" y="157163"/>
                  <a:pt x="300038" y="166717"/>
                  <a:pt x="300038" y="178594"/>
                </a:cubicBezTo>
                <a:cubicBezTo>
                  <a:pt x="300038" y="190470"/>
                  <a:pt x="309592" y="200025"/>
                  <a:pt x="321469" y="200025"/>
                </a:cubicBezTo>
                <a:lnTo>
                  <a:pt x="378619" y="200025"/>
                </a:lnTo>
                <a:cubicBezTo>
                  <a:pt x="390495" y="200025"/>
                  <a:pt x="400050" y="190470"/>
                  <a:pt x="400050" y="178594"/>
                </a:cubicBezTo>
                <a:cubicBezTo>
                  <a:pt x="400050" y="166717"/>
                  <a:pt x="390495" y="157163"/>
                  <a:pt x="378619" y="157163"/>
                </a:cubicBezTo>
                <a:lnTo>
                  <a:pt x="321469" y="157163"/>
                </a:lnTo>
                <a:close/>
              </a:path>
            </a:pathLst>
          </a:custGeom>
          <a:solidFill>
            <a:srgbClr val="00AEE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6" name="Text 4"/>
          <p:cNvSpPr/>
          <p:nvPr/>
        </p:nvSpPr>
        <p:spPr>
          <a:xfrm>
            <a:off x="345100" y="3936895"/>
            <a:ext cx="2856006" cy="2540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Pantau Pemberitaan</a:t>
            </a:r>
            <a:endParaRPr lang="en-US" sz="2500" b="1" dirty="0"/>
          </a:p>
        </p:txBody>
      </p:sp>
      <p:sp>
        <p:nvSpPr>
          <p:cNvPr id="7" name="Text 5"/>
          <p:cNvSpPr/>
          <p:nvPr/>
        </p:nvSpPr>
        <p:spPr>
          <a:xfrm>
            <a:off x="548258" y="4241633"/>
            <a:ext cx="2514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Sensitif terhadap isu yang sedang viral di media.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520058" y="379713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9" name="Shape 7"/>
          <p:cNvSpPr/>
          <p:nvPr/>
        </p:nvSpPr>
        <p:spPr>
          <a:xfrm>
            <a:off x="4148667" y="3124262"/>
            <a:ext cx="3898900" cy="1727200"/>
          </a:xfrm>
          <a:custGeom>
            <a:avLst/>
            <a:gdLst/>
            <a:ahLst/>
            <a:cxnLst/>
            <a:rect l="l" t="t" r="r" b="b"/>
            <a:pathLst>
              <a:path w="3898900" h="1727200">
                <a:moveTo>
                  <a:pt x="101594" y="0"/>
                </a:moveTo>
                <a:lnTo>
                  <a:pt x="3797306" y="0"/>
                </a:lnTo>
                <a:cubicBezTo>
                  <a:pt x="3853415" y="0"/>
                  <a:pt x="3898900" y="45485"/>
                  <a:pt x="3898900" y="101594"/>
                </a:cubicBezTo>
                <a:lnTo>
                  <a:pt x="3898900" y="1625606"/>
                </a:lnTo>
                <a:cubicBezTo>
                  <a:pt x="3898900" y="1681715"/>
                  <a:pt x="3853415" y="1727200"/>
                  <a:pt x="37973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080FF">
              <a:alpha val="627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0" name="Shape 8"/>
          <p:cNvSpPr/>
          <p:nvPr/>
        </p:nvSpPr>
        <p:spPr>
          <a:xfrm>
            <a:off x="5867296" y="33274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1" name="Text 9"/>
          <p:cNvSpPr/>
          <p:nvPr/>
        </p:nvSpPr>
        <p:spPr>
          <a:xfrm>
            <a:off x="4155016" y="3936895"/>
            <a:ext cx="3892551" cy="203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Monitor Pengumuman</a:t>
            </a:r>
            <a:endParaRPr lang="en-US" sz="2500" b="1" dirty="0"/>
          </a:p>
        </p:txBody>
      </p:sp>
      <p:sp>
        <p:nvSpPr>
          <p:cNvPr id="12" name="Text 10"/>
          <p:cNvSpPr/>
          <p:nvPr/>
        </p:nvSpPr>
        <p:spPr>
          <a:xfrm>
            <a:off x="4351825" y="4241633"/>
            <a:ext cx="3492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Pantau SPSE, katalog LKPP, dan e-procurement BUMN.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97187" y="379713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4" name="Shape 12"/>
          <p:cNvSpPr/>
          <p:nvPr/>
        </p:nvSpPr>
        <p:spPr>
          <a:xfrm>
            <a:off x="8925796" y="3022681"/>
            <a:ext cx="2921000" cy="1930400"/>
          </a:xfrm>
          <a:custGeom>
            <a:avLst/>
            <a:gdLst/>
            <a:ahLst/>
            <a:cxnLst/>
            <a:rect l="l" t="t" r="r" b="b"/>
            <a:pathLst>
              <a:path w="2921000" h="1930400">
                <a:moveTo>
                  <a:pt x="101597" y="0"/>
                </a:moveTo>
                <a:lnTo>
                  <a:pt x="2819403" y="0"/>
                </a:lnTo>
                <a:cubicBezTo>
                  <a:pt x="2875513" y="0"/>
                  <a:pt x="2921000" y="45487"/>
                  <a:pt x="2921000" y="101597"/>
                </a:cubicBezTo>
                <a:lnTo>
                  <a:pt x="2921000" y="1828803"/>
                </a:lnTo>
                <a:cubicBezTo>
                  <a:pt x="2921000" y="1884913"/>
                  <a:pt x="2875513" y="1930400"/>
                  <a:pt x="28194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5E5E">
              <a:alpha val="627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5" name="Shape 13"/>
          <p:cNvSpPr/>
          <p:nvPr/>
        </p:nvSpPr>
        <p:spPr>
          <a:xfrm>
            <a:off x="10186271" y="322584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57150" y="12769"/>
                  <a:pt x="44381" y="0"/>
                  <a:pt x="28575" y="0"/>
                </a:cubicBezTo>
                <a:cubicBezTo>
                  <a:pt x="12769" y="0"/>
                  <a:pt x="0" y="12769"/>
                  <a:pt x="0" y="28575"/>
                </a:cubicBezTo>
                <a:lnTo>
                  <a:pt x="0" y="428625"/>
                </a:lnTo>
                <a:cubicBezTo>
                  <a:pt x="0" y="444431"/>
                  <a:pt x="12769" y="457200"/>
                  <a:pt x="28575" y="457200"/>
                </a:cubicBezTo>
                <a:cubicBezTo>
                  <a:pt x="44381" y="457200"/>
                  <a:pt x="57150" y="444431"/>
                  <a:pt x="57150" y="428625"/>
                </a:cubicBezTo>
                <a:lnTo>
                  <a:pt x="57150" y="320040"/>
                </a:lnTo>
                <a:lnTo>
                  <a:pt x="113139" y="303252"/>
                </a:lnTo>
                <a:cubicBezTo>
                  <a:pt x="150555" y="292001"/>
                  <a:pt x="190917" y="295483"/>
                  <a:pt x="225832" y="312986"/>
                </a:cubicBezTo>
                <a:cubicBezTo>
                  <a:pt x="263962" y="332095"/>
                  <a:pt x="308431" y="334417"/>
                  <a:pt x="348347" y="319415"/>
                </a:cubicBezTo>
                <a:lnTo>
                  <a:pt x="381476" y="307003"/>
                </a:lnTo>
                <a:cubicBezTo>
                  <a:pt x="392638" y="302806"/>
                  <a:pt x="400050" y="292179"/>
                  <a:pt x="400050" y="280214"/>
                </a:cubicBezTo>
                <a:lnTo>
                  <a:pt x="400050" y="59025"/>
                </a:lnTo>
                <a:cubicBezTo>
                  <a:pt x="400050" y="38487"/>
                  <a:pt x="378440" y="25092"/>
                  <a:pt x="360045" y="34290"/>
                </a:cubicBezTo>
                <a:lnTo>
                  <a:pt x="349508" y="39559"/>
                </a:lnTo>
                <a:cubicBezTo>
                  <a:pt x="309414" y="59650"/>
                  <a:pt x="262176" y="59650"/>
                  <a:pt x="221992" y="39559"/>
                </a:cubicBezTo>
                <a:cubicBezTo>
                  <a:pt x="189488" y="23306"/>
                  <a:pt x="152073" y="20092"/>
                  <a:pt x="117336" y="30540"/>
                </a:cubicBezTo>
                <a:lnTo>
                  <a:pt x="57150" y="48578"/>
                </a:lnTo>
                <a:lnTo>
                  <a:pt x="57150" y="28575"/>
                </a:lnTo>
                <a:close/>
              </a:path>
            </a:pathLst>
          </a:custGeom>
          <a:solidFill>
            <a:srgbClr val="FF5E5E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6" name="Text 14"/>
          <p:cNvSpPr/>
          <p:nvPr/>
        </p:nvSpPr>
        <p:spPr>
          <a:xfrm>
            <a:off x="8925796" y="3835316"/>
            <a:ext cx="2921000" cy="304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Identifikasi Target</a:t>
            </a:r>
            <a:endParaRPr lang="en-US" sz="2500" b="1" dirty="0"/>
          </a:p>
        </p:txBody>
      </p:sp>
      <p:sp>
        <p:nvSpPr>
          <p:cNvPr id="17" name="Text 15"/>
          <p:cNvSpPr/>
          <p:nvPr/>
        </p:nvSpPr>
        <p:spPr>
          <a:xfrm>
            <a:off x="9128954" y="4140054"/>
            <a:ext cx="2514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Fokus pada proyek dengan judul, nilai, atau lokasi yang mencurigakan.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3"/>
          <p:cNvSpPr/>
          <p:nvPr/>
        </p:nvSpPr>
        <p:spPr>
          <a:xfrm>
            <a:off x="7492790" y="5354747"/>
            <a:ext cx="2806700" cy="863600"/>
          </a:xfrm>
          <a:custGeom>
            <a:avLst/>
            <a:gdLst/>
            <a:ahLst/>
            <a:cxnLst/>
            <a:rect l="l" t="t" r="r" b="b"/>
            <a:pathLst>
              <a:path w="2806700" h="863600">
                <a:moveTo>
                  <a:pt x="101603" y="0"/>
                </a:moveTo>
                <a:lnTo>
                  <a:pt x="2705097" y="0"/>
                </a:lnTo>
                <a:cubicBezTo>
                  <a:pt x="2761211" y="0"/>
                  <a:pt x="2806700" y="45489"/>
                  <a:pt x="2806700" y="101603"/>
                </a:cubicBezTo>
                <a:lnTo>
                  <a:pt x="2806700" y="761997"/>
                </a:lnTo>
                <a:cubicBezTo>
                  <a:pt x="2806700" y="818111"/>
                  <a:pt x="2761211" y="863600"/>
                  <a:pt x="27050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00AEEF">
              <a:alpha val="12549"/>
            </a:srgbClr>
          </a:solidFill>
          <a:ln/>
        </p:spPr>
        <p:txBody>
          <a:bodyPr/>
          <a:lstStyle/>
          <a:p>
            <a:endParaRPr lang="id-ID" dirty="0"/>
          </a:p>
        </p:txBody>
      </p:sp>
      <p:sp>
        <p:nvSpPr>
          <p:cNvPr id="13" name="Shape 11"/>
          <p:cNvSpPr/>
          <p:nvPr/>
        </p:nvSpPr>
        <p:spPr>
          <a:xfrm>
            <a:off x="9131342" y="4234868"/>
            <a:ext cx="2806700" cy="863600"/>
          </a:xfrm>
          <a:custGeom>
            <a:avLst/>
            <a:gdLst/>
            <a:ahLst/>
            <a:cxnLst/>
            <a:rect l="l" t="t" r="r" b="b"/>
            <a:pathLst>
              <a:path w="2806700" h="863600">
                <a:moveTo>
                  <a:pt x="101603" y="0"/>
                </a:moveTo>
                <a:lnTo>
                  <a:pt x="2705097" y="0"/>
                </a:lnTo>
                <a:cubicBezTo>
                  <a:pt x="2761211" y="0"/>
                  <a:pt x="2806700" y="45489"/>
                  <a:pt x="2806700" y="101603"/>
                </a:cubicBezTo>
                <a:lnTo>
                  <a:pt x="2806700" y="761997"/>
                </a:lnTo>
                <a:cubicBezTo>
                  <a:pt x="2806700" y="818111"/>
                  <a:pt x="2761211" y="863600"/>
                  <a:pt x="27050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5E5E">
              <a:alpha val="12549"/>
            </a:srgbClr>
          </a:solidFill>
          <a:ln/>
        </p:spPr>
        <p:txBody>
          <a:bodyPr/>
          <a:lstStyle/>
          <a:p>
            <a:endParaRPr lang="id-ID" dirty="0"/>
          </a:p>
        </p:txBody>
      </p:sp>
      <p:sp>
        <p:nvSpPr>
          <p:cNvPr id="2" name="Text 0"/>
          <p:cNvSpPr/>
          <p:nvPr/>
        </p:nvSpPr>
        <p:spPr>
          <a:xfrm>
            <a:off x="101684" y="2413186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Kenali </a:t>
            </a:r>
            <a:r>
              <a:rPr lang="en-US" sz="3000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Tujuh</a:t>
            </a:r>
            <a:r>
              <a:rPr lang="en-US" sz="30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3000" i="1" dirty="0">
                <a:solidFill>
                  <a:srgbClr val="FF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Red-Flag </a:t>
            </a:r>
            <a:r>
              <a:rPr lang="en-US" sz="30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Utama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105" y="3161086"/>
            <a:ext cx="11683937" cy="267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Daftar ini menjadi filter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cepat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untuk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mengidentifikasi pengadaan bermasalah tanpa harus menunggu scoring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otomatis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dari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Opentender.net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26" name="Text 24"/>
          <p:cNvSpPr/>
          <p:nvPr/>
        </p:nvSpPr>
        <p:spPr>
          <a:xfrm>
            <a:off x="7301910" y="5424222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Tender </a:t>
            </a:r>
            <a:r>
              <a:rPr lang="en-US" sz="1400" dirty="0" err="1">
                <a:solidFill>
                  <a:srgbClr val="FF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berkepanjangan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8978963" y="4383422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Judul Pendek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978963" y="4637422"/>
            <a:ext cx="3111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Judul kurang dari 20 karakter.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105" y="4216214"/>
            <a:ext cx="2806700" cy="863600"/>
          </a:xfrm>
          <a:custGeom>
            <a:avLst/>
            <a:gdLst/>
            <a:ahLst/>
            <a:cxnLst/>
            <a:rect l="l" t="t" r="r" b="b"/>
            <a:pathLst>
              <a:path w="2806700" h="863600">
                <a:moveTo>
                  <a:pt x="101603" y="0"/>
                </a:moveTo>
                <a:lnTo>
                  <a:pt x="2705097" y="0"/>
                </a:lnTo>
                <a:cubicBezTo>
                  <a:pt x="2761211" y="0"/>
                  <a:pt x="2806700" y="45489"/>
                  <a:pt x="2806700" y="101603"/>
                </a:cubicBezTo>
                <a:lnTo>
                  <a:pt x="2806700" y="761997"/>
                </a:lnTo>
                <a:cubicBezTo>
                  <a:pt x="2806700" y="818111"/>
                  <a:pt x="2761211" y="863600"/>
                  <a:pt x="27050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5E5E">
              <a:alpha val="12549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5" name="Text 3"/>
          <p:cNvSpPr/>
          <p:nvPr/>
        </p:nvSpPr>
        <p:spPr>
          <a:xfrm>
            <a:off x="101684" y="4317793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Durasi Singkat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1684" y="4571793"/>
            <a:ext cx="3111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Pengumuman ke pemenang cepat.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213184" y="4216214"/>
            <a:ext cx="2806700" cy="863600"/>
          </a:xfrm>
          <a:custGeom>
            <a:avLst/>
            <a:gdLst/>
            <a:ahLst/>
            <a:cxnLst/>
            <a:rect l="l" t="t" r="r" b="b"/>
            <a:pathLst>
              <a:path w="2806700" h="863600">
                <a:moveTo>
                  <a:pt x="101603" y="0"/>
                </a:moveTo>
                <a:lnTo>
                  <a:pt x="2705097" y="0"/>
                </a:lnTo>
                <a:cubicBezTo>
                  <a:pt x="2761211" y="0"/>
                  <a:pt x="2806700" y="45489"/>
                  <a:pt x="2806700" y="101603"/>
                </a:cubicBezTo>
                <a:lnTo>
                  <a:pt x="2806700" y="761997"/>
                </a:lnTo>
                <a:cubicBezTo>
                  <a:pt x="2806700" y="818111"/>
                  <a:pt x="2761211" y="863600"/>
                  <a:pt x="27050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5E5E">
              <a:alpha val="12549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8" name="Text 6"/>
          <p:cNvSpPr/>
          <p:nvPr/>
        </p:nvSpPr>
        <p:spPr>
          <a:xfrm>
            <a:off x="3060763" y="4317793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Nilai vs HPS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060763" y="4571793"/>
            <a:ext cx="3111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Selisih kontrak dan HPS mencolok.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72263" y="4216214"/>
            <a:ext cx="2806700" cy="863600"/>
          </a:xfrm>
          <a:custGeom>
            <a:avLst/>
            <a:gdLst/>
            <a:ahLst/>
            <a:cxnLst/>
            <a:rect l="l" t="t" r="r" b="b"/>
            <a:pathLst>
              <a:path w="2806700" h="863600">
                <a:moveTo>
                  <a:pt x="101603" y="0"/>
                </a:moveTo>
                <a:lnTo>
                  <a:pt x="2705097" y="0"/>
                </a:lnTo>
                <a:cubicBezTo>
                  <a:pt x="2761211" y="0"/>
                  <a:pt x="2806700" y="45489"/>
                  <a:pt x="2806700" y="101603"/>
                </a:cubicBezTo>
                <a:lnTo>
                  <a:pt x="2806700" y="761997"/>
                </a:lnTo>
                <a:cubicBezTo>
                  <a:pt x="2806700" y="818111"/>
                  <a:pt x="2761211" y="863600"/>
                  <a:pt x="27050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5E5E">
              <a:alpha val="12549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1" name="Text 9"/>
          <p:cNvSpPr/>
          <p:nvPr/>
        </p:nvSpPr>
        <p:spPr>
          <a:xfrm>
            <a:off x="6019842" y="4317793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Nilai Tinggi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19842" y="4571793"/>
            <a:ext cx="3111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Nilai kontrak sangat besar.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574632" y="5354747"/>
            <a:ext cx="2806700" cy="863600"/>
          </a:xfrm>
          <a:custGeom>
            <a:avLst/>
            <a:gdLst/>
            <a:ahLst/>
            <a:cxnLst/>
            <a:rect l="l" t="t" r="r" b="b"/>
            <a:pathLst>
              <a:path w="2806700" h="863600">
                <a:moveTo>
                  <a:pt x="101603" y="0"/>
                </a:moveTo>
                <a:lnTo>
                  <a:pt x="2705097" y="0"/>
                </a:lnTo>
                <a:cubicBezTo>
                  <a:pt x="2761211" y="0"/>
                  <a:pt x="2806700" y="45489"/>
                  <a:pt x="2806700" y="101603"/>
                </a:cubicBezTo>
                <a:lnTo>
                  <a:pt x="2806700" y="761997"/>
                </a:lnTo>
                <a:cubicBezTo>
                  <a:pt x="2806700" y="818111"/>
                  <a:pt x="2761211" y="863600"/>
                  <a:pt x="27050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C200">
              <a:alpha val="12549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20" name="Text 18"/>
          <p:cNvSpPr/>
          <p:nvPr/>
        </p:nvSpPr>
        <p:spPr>
          <a:xfrm>
            <a:off x="1422211" y="5456325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FFC2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Kuartal 4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22211" y="5710325"/>
            <a:ext cx="3111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Pengadaan di akhir tahun.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533711" y="5354747"/>
            <a:ext cx="2806700" cy="863600"/>
          </a:xfrm>
          <a:custGeom>
            <a:avLst/>
            <a:gdLst/>
            <a:ahLst/>
            <a:cxnLst/>
            <a:rect l="l" t="t" r="r" b="b"/>
            <a:pathLst>
              <a:path w="2806700" h="863600">
                <a:moveTo>
                  <a:pt x="101603" y="0"/>
                </a:moveTo>
                <a:lnTo>
                  <a:pt x="2705097" y="0"/>
                </a:lnTo>
                <a:cubicBezTo>
                  <a:pt x="2761211" y="0"/>
                  <a:pt x="2806700" y="45489"/>
                  <a:pt x="2806700" y="101603"/>
                </a:cubicBezTo>
                <a:lnTo>
                  <a:pt x="2806700" y="761997"/>
                </a:lnTo>
                <a:cubicBezTo>
                  <a:pt x="2806700" y="818111"/>
                  <a:pt x="2761211" y="863600"/>
                  <a:pt x="27050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C200">
              <a:alpha val="12549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23" name="Text 21"/>
          <p:cNvSpPr/>
          <p:nvPr/>
        </p:nvSpPr>
        <p:spPr>
          <a:xfrm>
            <a:off x="4381290" y="5456325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FFC2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Pemenang Berulang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381290" y="5710325"/>
            <a:ext cx="3111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Satu perusahaan sering menang.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594369" y="5710325"/>
            <a:ext cx="2603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Multiyears, tidak mengikat, ber-episode.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3D07CB-F500-8392-750C-0F2473C7F08A}"/>
              </a:ext>
            </a:extLst>
          </p:cNvPr>
          <p:cNvSpPr txBox="1"/>
          <p:nvPr/>
        </p:nvSpPr>
        <p:spPr>
          <a:xfrm>
            <a:off x="349804" y="314933"/>
            <a:ext cx="114865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id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Anda dapat menggunakan platform seperti </a:t>
            </a:r>
            <a:r>
              <a:rPr lang="id-ID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opentender.net</a:t>
            </a:r>
            <a:r>
              <a:rPr lang="id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yang memberikan peringkat risiko (tinggi, menengah, rendah) pada setiap prosedur pengadaan berdasarkan metode analisis </a:t>
            </a:r>
            <a:r>
              <a:rPr lang="id-ID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PFA(</a:t>
            </a:r>
            <a:r>
              <a:rPr lang="id-ID" b="1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Potential</a:t>
            </a:r>
            <a:r>
              <a:rPr lang="id-ID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d-ID" b="1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Fraud</a:t>
            </a:r>
            <a:r>
              <a:rPr lang="id-ID" b="1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d-ID" b="1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Analysis</a:t>
            </a:r>
            <a:r>
              <a:rPr lang="id-ID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id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dari </a:t>
            </a:r>
            <a:r>
              <a:rPr lang="id-ID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Indonesia </a:t>
            </a:r>
            <a:r>
              <a:rPr lang="id-ID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Corruption</a:t>
            </a:r>
            <a:r>
              <a:rPr lang="id-ID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d-ID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Watch</a:t>
            </a:r>
            <a:r>
              <a:rPr lang="id-ID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(ICW)</a:t>
            </a:r>
            <a:r>
              <a:rPr lang="id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. Namun </a:t>
            </a:r>
            <a:r>
              <a:rPr lang="en-US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sayangnya</a:t>
            </a: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saat basis data </a:t>
            </a:r>
            <a:r>
              <a:rPr lang="id-ID" b="1" dirty="0">
                <a:solidFill>
                  <a:srgbClr val="00B050"/>
                </a:solidFill>
                <a:latin typeface="Consolas" panose="020B0609020204030204" pitchFamily="49" charset="0"/>
              </a:rPr>
              <a:t>opentender.net</a:t>
            </a:r>
            <a:r>
              <a:rPr lang="id-ID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id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tidak </a:t>
            </a:r>
            <a:r>
              <a:rPr lang="id-ID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realtime</a:t>
            </a:r>
            <a:r>
              <a:rPr lang="id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(data terbaru biasanya setahun sebelumnya dan hanya khusus tender saja) sehingga </a:t>
            </a:r>
            <a:r>
              <a:rPr lang="en-US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kita</a:t>
            </a: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perlu mengetahui cara mengidentifikasi </a:t>
            </a:r>
            <a:r>
              <a:rPr lang="en-US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indikasi</a:t>
            </a: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pengadaan </a:t>
            </a: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yang </a:t>
            </a:r>
            <a:r>
              <a:rPr lang="id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bermasalah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en-US" b="1" i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ed-Flag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secara mandiri.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/>
        </p:nvSpPr>
        <p:spPr>
          <a:xfrm>
            <a:off x="133191" y="3170044"/>
            <a:ext cx="3230972" cy="2887089"/>
          </a:xfrm>
          <a:custGeom>
            <a:avLst/>
            <a:gdLst/>
            <a:ahLst/>
            <a:cxnLst/>
            <a:rect l="l" t="t" r="r" b="b"/>
            <a:pathLst>
              <a:path w="5435600" h="16256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1524000"/>
                </a:lnTo>
                <a:cubicBezTo>
                  <a:pt x="5435600" y="1580075"/>
                  <a:pt x="5390075" y="1625600"/>
                  <a:pt x="5334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5E5E">
              <a:alpha val="12549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2" name="Text 0"/>
          <p:cNvSpPr/>
          <p:nvPr/>
        </p:nvSpPr>
        <p:spPr>
          <a:xfrm>
            <a:off x="253999" y="121858"/>
            <a:ext cx="53781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Langkah2: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000" b="1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Tinjau</a:t>
            </a: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3000" b="1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Perencanaannya</a:t>
            </a:r>
            <a:endParaRPr lang="en-US" sz="1600" b="1" dirty="0"/>
          </a:p>
        </p:txBody>
      </p:sp>
      <p:sp>
        <p:nvSpPr>
          <p:cNvPr id="3" name="Text 1"/>
          <p:cNvSpPr/>
          <p:nvPr/>
        </p:nvSpPr>
        <p:spPr>
          <a:xfrm>
            <a:off x="254000" y="1774060"/>
            <a:ext cx="3714564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Verifikasi bahwa proyek sudah tercantum dalam Rencana Umum Pengadaan untuk memastikan dasar hukum dan anggarannya.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88908" y="3436602"/>
            <a:ext cx="603462" cy="63155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F5E5E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6" name="Text 4"/>
          <p:cNvSpPr/>
          <p:nvPr/>
        </p:nvSpPr>
        <p:spPr>
          <a:xfrm>
            <a:off x="1213179" y="3446943"/>
            <a:ext cx="2755385" cy="6315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800" b="1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Peringatan</a:t>
            </a:r>
            <a:endParaRPr lang="en-US" sz="2400" b="1" dirty="0"/>
          </a:p>
        </p:txBody>
      </p:sp>
      <p:sp>
        <p:nvSpPr>
          <p:cNvPr id="7" name="Text 5"/>
          <p:cNvSpPr/>
          <p:nvPr/>
        </p:nvSpPr>
        <p:spPr>
          <a:xfrm>
            <a:off x="242239" y="4342592"/>
            <a:ext cx="2989404" cy="13533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Proyek yang tidak ada dalam </a:t>
            </a:r>
            <a:r>
              <a:rPr lang="en-US" sz="1400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SIRUP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dan </a:t>
            </a:r>
            <a:r>
              <a:rPr lang="en-US" sz="1400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AMEL Perencanaan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, atau ada 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perbedaan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data 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diantara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kedua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sumber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tersebut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dapat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mengindikasikan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permasalahan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yang 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perlu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ditelusuri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Khusus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Pemerintahan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</a:t>
            </a:r>
            <a:endParaRPr lang="en-US" sz="1600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2282E0-05D7-D734-B994-03C1FA051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831" y="0"/>
            <a:ext cx="6457169" cy="422170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6656F-AFDF-F58B-BDC5-986FDF6F0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60" y="3080162"/>
            <a:ext cx="6599583" cy="370825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4996002"/>
            <a:ext cx="8643620" cy="923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Langkah </a:t>
            </a:r>
            <a:r>
              <a:rPr lang="en-US" sz="5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Praktis</a:t>
            </a: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3-5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0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 04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DB7AB4C6-8933-870C-8B09-5FEF6179D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965" y="1824613"/>
            <a:ext cx="3228975" cy="337185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-2719" y="965813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Langkah 3: Identifikasi </a:t>
            </a:r>
            <a:r>
              <a:rPr lang="en-US" sz="3000" b="1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Pengadaan</a:t>
            </a: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3000" b="1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Serupa</a:t>
            </a: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ATAU Tidak </a:t>
            </a:r>
            <a:r>
              <a:rPr lang="en-US" sz="3000" b="1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Ekonomis</a:t>
            </a:r>
            <a:endParaRPr lang="en-US" sz="1600" b="1" dirty="0"/>
          </a:p>
        </p:txBody>
      </p:sp>
      <p:sp>
        <p:nvSpPr>
          <p:cNvPr id="3" name="Text 1"/>
          <p:cNvSpPr/>
          <p:nvPr/>
        </p:nvSpPr>
        <p:spPr>
          <a:xfrm>
            <a:off x="0" y="1469075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Cari tahu apakah ada pengadaan yang serupa di lokasi yang sama untuk menangkap indikasi pekerjaan berulang.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321754" y="5383823"/>
            <a:ext cx="3228974" cy="3300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Cari </a:t>
            </a:r>
            <a:r>
              <a:rPr lang="en-US" sz="2500" b="1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Pengadaan</a:t>
            </a: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di </a:t>
            </a:r>
            <a:r>
              <a:rPr lang="en-US" sz="2500" b="1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sumber</a:t>
            </a: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primer</a:t>
            </a:r>
            <a:endParaRPr lang="en-US" sz="2500" b="1" dirty="0"/>
          </a:p>
        </p:txBody>
      </p:sp>
      <p:sp>
        <p:nvSpPr>
          <p:cNvPr id="6" name="Shape 3"/>
          <p:cNvSpPr/>
          <p:nvPr/>
        </p:nvSpPr>
        <p:spPr>
          <a:xfrm>
            <a:off x="3666522" y="3098595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id-ID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141EE4-2D5D-1B0D-5FA2-85CACFC8B100}"/>
              </a:ext>
            </a:extLst>
          </p:cNvPr>
          <p:cNvGrpSpPr/>
          <p:nvPr/>
        </p:nvGrpSpPr>
        <p:grpSpPr>
          <a:xfrm>
            <a:off x="4346285" y="2362138"/>
            <a:ext cx="3886200" cy="2082800"/>
            <a:chOff x="4150223" y="2997262"/>
            <a:chExt cx="3886200" cy="2082800"/>
          </a:xfrm>
        </p:grpSpPr>
        <p:sp>
          <p:nvSpPr>
            <p:cNvPr id="7" name="Shape 4"/>
            <p:cNvSpPr/>
            <p:nvPr/>
          </p:nvSpPr>
          <p:spPr>
            <a:xfrm>
              <a:off x="4150223" y="2997262"/>
              <a:ext cx="3886200" cy="2082800"/>
            </a:xfrm>
            <a:custGeom>
              <a:avLst/>
              <a:gdLst/>
              <a:ahLst/>
              <a:cxnLst/>
              <a:rect l="l" t="t" r="r" b="b"/>
              <a:pathLst>
                <a:path w="3886200" h="2082800">
                  <a:moveTo>
                    <a:pt x="152398" y="0"/>
                  </a:moveTo>
                  <a:lnTo>
                    <a:pt x="3733802" y="0"/>
                  </a:lnTo>
                  <a:cubicBezTo>
                    <a:pt x="3817969" y="0"/>
                    <a:pt x="3886200" y="68231"/>
                    <a:pt x="3886200" y="152398"/>
                  </a:cubicBezTo>
                  <a:lnTo>
                    <a:pt x="3886200" y="1930402"/>
                  </a:lnTo>
                  <a:cubicBezTo>
                    <a:pt x="3886200" y="2014569"/>
                    <a:pt x="3817969" y="2082800"/>
                    <a:pt x="3733802" y="2082800"/>
                  </a:cubicBezTo>
                  <a:lnTo>
                    <a:pt x="152398" y="2082800"/>
                  </a:lnTo>
                  <a:cubicBezTo>
                    <a:pt x="68231" y="2082800"/>
                    <a:pt x="0" y="2014569"/>
                    <a:pt x="0" y="1930402"/>
                  </a:cubicBezTo>
                  <a:lnTo>
                    <a:pt x="0" y="152398"/>
                  </a:lnTo>
                  <a:cubicBezTo>
                    <a:pt x="0" y="68287"/>
                    <a:pt x="68287" y="0"/>
                    <a:pt x="152398" y="0"/>
                  </a:cubicBezTo>
                  <a:close/>
                </a:path>
              </a:pathLst>
            </a:custGeom>
            <a:solidFill>
              <a:srgbClr val="FF5E5E">
                <a:alpha val="12549"/>
              </a:srgbClr>
            </a:solidFill>
            <a:ln/>
            <a:effectLst>
              <a:outerShdw blurRad="190500" dist="1270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d-ID"/>
            </a:p>
          </p:txBody>
        </p:sp>
        <p:sp>
          <p:nvSpPr>
            <p:cNvPr id="8" name="Shape 5"/>
            <p:cNvSpPr/>
            <p:nvPr/>
          </p:nvSpPr>
          <p:spPr>
            <a:xfrm>
              <a:off x="5791096" y="320041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cubicBezTo>
                    <a:pt x="322302" y="0"/>
                    <a:pt x="338376" y="9644"/>
                    <a:pt x="346710" y="25003"/>
                  </a:cubicBezTo>
                  <a:lnTo>
                    <a:pt x="603885" y="501253"/>
                  </a:lnTo>
                  <a:cubicBezTo>
                    <a:pt x="611862" y="516017"/>
                    <a:pt x="611505" y="533876"/>
                    <a:pt x="602933" y="548283"/>
                  </a:cubicBezTo>
                  <a:cubicBezTo>
                    <a:pt x="594360" y="562689"/>
                    <a:pt x="578763" y="571500"/>
                    <a:pt x="561975" y="571500"/>
                  </a:cubicBezTo>
                  <a:lnTo>
                    <a:pt x="47625" y="571500"/>
                  </a:lnTo>
                  <a:cubicBezTo>
                    <a:pt x="30837" y="571500"/>
                    <a:pt x="15359" y="562689"/>
                    <a:pt x="6668" y="548283"/>
                  </a:cubicBezTo>
                  <a:cubicBezTo>
                    <a:pt x="-2024" y="533876"/>
                    <a:pt x="-2262" y="516017"/>
                    <a:pt x="5715" y="501253"/>
                  </a:cubicBezTo>
                  <a:lnTo>
                    <a:pt x="262890" y="25003"/>
                  </a:lnTo>
                  <a:cubicBezTo>
                    <a:pt x="271224" y="9644"/>
                    <a:pt x="287298" y="0"/>
                    <a:pt x="304800" y="0"/>
                  </a:cubicBezTo>
                  <a:close/>
                  <a:moveTo>
                    <a:pt x="304800" y="200025"/>
                  </a:moveTo>
                  <a:cubicBezTo>
                    <a:pt x="288965" y="200025"/>
                    <a:pt x="276225" y="212765"/>
                    <a:pt x="276225" y="228600"/>
                  </a:cubicBezTo>
                  <a:lnTo>
                    <a:pt x="276225" y="361950"/>
                  </a:lnTo>
                  <a:cubicBezTo>
                    <a:pt x="276225" y="377785"/>
                    <a:pt x="288965" y="390525"/>
                    <a:pt x="304800" y="390525"/>
                  </a:cubicBezTo>
                  <a:cubicBezTo>
                    <a:pt x="320635" y="390525"/>
                    <a:pt x="333375" y="377785"/>
                    <a:pt x="333375" y="361950"/>
                  </a:cubicBezTo>
                  <a:lnTo>
                    <a:pt x="333375" y="228600"/>
                  </a:lnTo>
                  <a:cubicBezTo>
                    <a:pt x="333375" y="212765"/>
                    <a:pt x="320635" y="200025"/>
                    <a:pt x="304800" y="200025"/>
                  </a:cubicBezTo>
                  <a:close/>
                  <a:moveTo>
                    <a:pt x="336590" y="457200"/>
                  </a:moveTo>
                  <a:cubicBezTo>
                    <a:pt x="337313" y="445400"/>
                    <a:pt x="331428" y="434173"/>
                    <a:pt x="321313" y="428055"/>
                  </a:cubicBezTo>
                  <a:cubicBezTo>
                    <a:pt x="311197" y="421936"/>
                    <a:pt x="298522" y="421936"/>
                    <a:pt x="288406" y="428055"/>
                  </a:cubicBezTo>
                  <a:cubicBezTo>
                    <a:pt x="278291" y="434173"/>
                    <a:pt x="272406" y="445400"/>
                    <a:pt x="273129" y="457200"/>
                  </a:cubicBezTo>
                  <a:cubicBezTo>
                    <a:pt x="272406" y="469000"/>
                    <a:pt x="278291" y="480227"/>
                    <a:pt x="288406" y="486345"/>
                  </a:cubicBezTo>
                  <a:cubicBezTo>
                    <a:pt x="298522" y="492464"/>
                    <a:pt x="311197" y="492464"/>
                    <a:pt x="321313" y="486345"/>
                  </a:cubicBezTo>
                  <a:cubicBezTo>
                    <a:pt x="331428" y="480227"/>
                    <a:pt x="337313" y="469000"/>
                    <a:pt x="336590" y="457200"/>
                  </a:cubicBezTo>
                  <a:close/>
                </a:path>
              </a:pathLst>
            </a:custGeom>
            <a:solidFill>
              <a:srgbClr val="FF5E5E"/>
            </a:solidFill>
            <a:ln/>
          </p:spPr>
          <p:txBody>
            <a:bodyPr/>
            <a:lstStyle/>
            <a:p>
              <a:endParaRPr lang="id-ID"/>
            </a:p>
          </p:txBody>
        </p:sp>
        <p:sp>
          <p:nvSpPr>
            <p:cNvPr id="9" name="Text 6"/>
            <p:cNvSpPr/>
            <p:nvPr/>
          </p:nvSpPr>
          <p:spPr>
            <a:xfrm>
              <a:off x="4890226" y="3723575"/>
              <a:ext cx="2413000" cy="355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2500" b="1" dirty="0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Temukan Indikasi</a:t>
              </a:r>
              <a:endParaRPr lang="en-US" sz="2500" b="1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4353381" y="4368533"/>
              <a:ext cx="3479800" cy="508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1400" dirty="0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Pekerjaan berulang dengan spesifikasi atau harga berbeda yang </a:t>
              </a:r>
              <a:r>
                <a:rPr lang="en-US" sz="1400" dirty="0" err="1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tidak</a:t>
              </a:r>
              <a:r>
                <a:rPr lang="en-US" sz="1400" dirty="0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 </a:t>
              </a:r>
              <a:r>
                <a:rPr lang="en-US" sz="1400" dirty="0" err="1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wajar</a:t>
              </a:r>
              <a:r>
                <a:rPr lang="en-US" sz="1400" dirty="0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 </a:t>
              </a:r>
              <a:r>
                <a:rPr lang="en-US" sz="1400" dirty="0" err="1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atau</a:t>
              </a:r>
              <a:r>
                <a:rPr lang="en-US" sz="1400" dirty="0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 </a:t>
              </a:r>
              <a:r>
                <a:rPr lang="en-US" sz="1400" dirty="0" err="1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pengadaan</a:t>
              </a:r>
              <a:r>
                <a:rPr lang="en-US" sz="1400" dirty="0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 yang </a:t>
              </a:r>
              <a:r>
                <a:rPr lang="en-US" sz="1400" dirty="0" err="1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dinilai</a:t>
              </a:r>
              <a:r>
                <a:rPr lang="en-US" sz="1400" dirty="0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 </a:t>
              </a:r>
              <a:r>
                <a:rPr lang="en-US" sz="1400" dirty="0" err="1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tidak</a:t>
              </a:r>
              <a:r>
                <a:rPr lang="en-US" sz="1400" dirty="0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 </a:t>
              </a:r>
              <a:r>
                <a:rPr lang="en-US" sz="1400" dirty="0" err="1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ekonomis</a:t>
              </a:r>
              <a:r>
                <a:rPr lang="en-US" sz="1400" dirty="0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.</a:t>
              </a:r>
              <a:endParaRPr lang="en-US" sz="1600" dirty="0"/>
            </a:p>
          </p:txBody>
        </p:sp>
      </p:grpSp>
      <p:sp>
        <p:nvSpPr>
          <p:cNvPr id="11" name="Shape 8"/>
          <p:cNvSpPr/>
          <p:nvPr/>
        </p:nvSpPr>
        <p:spPr>
          <a:xfrm>
            <a:off x="8489576" y="3047795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08419"/>
                </a:moveTo>
                <a:cubicBezTo>
                  <a:pt x="517118" y="219581"/>
                  <a:pt x="517118" y="237708"/>
                  <a:pt x="505956" y="248870"/>
                </a:cubicBezTo>
                <a:lnTo>
                  <a:pt x="391656" y="363170"/>
                </a:lnTo>
                <a:cubicBezTo>
                  <a:pt x="383441" y="371386"/>
                  <a:pt x="371207" y="373797"/>
                  <a:pt x="360491" y="369332"/>
                </a:cubicBezTo>
                <a:cubicBezTo>
                  <a:pt x="349776" y="364867"/>
                  <a:pt x="342900" y="354419"/>
                  <a:pt x="342900" y="342900"/>
                </a:cubicBezTo>
                <a:lnTo>
                  <a:pt x="342900" y="285750"/>
                </a:lnTo>
                <a:lnTo>
                  <a:pt x="42863" y="285750"/>
                </a:lnTo>
                <a:cubicBezTo>
                  <a:pt x="19199" y="285750"/>
                  <a:pt x="0" y="266551"/>
                  <a:pt x="0" y="242888"/>
                </a:cubicBezTo>
                <a:lnTo>
                  <a:pt x="0" y="214313"/>
                </a:lnTo>
                <a:cubicBezTo>
                  <a:pt x="0" y="190649"/>
                  <a:pt x="19199" y="171450"/>
                  <a:pt x="42863" y="171450"/>
                </a:cubicBezTo>
                <a:lnTo>
                  <a:pt x="342900" y="171450"/>
                </a:lnTo>
                <a:lnTo>
                  <a:pt x="342900" y="114300"/>
                </a:lnTo>
                <a:cubicBezTo>
                  <a:pt x="342900" y="102781"/>
                  <a:pt x="349865" y="92333"/>
                  <a:pt x="360581" y="87868"/>
                </a:cubicBezTo>
                <a:cubicBezTo>
                  <a:pt x="371296" y="83403"/>
                  <a:pt x="383530" y="85904"/>
                  <a:pt x="391745" y="94030"/>
                </a:cubicBezTo>
                <a:lnTo>
                  <a:pt x="506045" y="208330"/>
                </a:ln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3" name="Text 9"/>
          <p:cNvSpPr/>
          <p:nvPr/>
        </p:nvSpPr>
        <p:spPr>
          <a:xfrm>
            <a:off x="8746751" y="5218795"/>
            <a:ext cx="3558327" cy="330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Bukti </a:t>
            </a:r>
            <a:r>
              <a:rPr lang="en-US" sz="2500" b="1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Potensi</a:t>
            </a: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Fraud </a:t>
            </a:r>
          </a:p>
          <a:p>
            <a:pPr marL="0" indent="0" algn="ctr"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(Bukti </a:t>
            </a:r>
            <a:r>
              <a:rPr lang="en-US" sz="2500" b="1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Permulaan</a:t>
            </a: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</a:t>
            </a:r>
            <a:endParaRPr lang="en-US" sz="2500" b="1" dirty="0"/>
          </a:p>
        </p:txBody>
      </p:sp>
      <p:pic>
        <p:nvPicPr>
          <p:cNvPr id="20" name="Picture 19" descr="A yellow folder with black text and a magnifying glass&#10;&#10;AI-generated content may be incorrect.">
            <a:extLst>
              <a:ext uri="{FF2B5EF4-FFF2-40B4-BE49-F238E27FC236}">
                <a16:creationId xmlns:a16="http://schemas.microsoft.com/office/drawing/2014/main" id="{C63926E2-BEB6-EE54-1D38-3DB479D15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093" y="2204007"/>
            <a:ext cx="2709672" cy="2703576"/>
          </a:xfrm>
          <a:prstGeom prst="rect">
            <a:avLst/>
          </a:prstGeom>
        </p:spPr>
      </p:pic>
      <p:sp>
        <p:nvSpPr>
          <p:cNvPr id="21" name="Text 7">
            <a:hlinkClick r:id="rId6"/>
            <a:extLst>
              <a:ext uri="{FF2B5EF4-FFF2-40B4-BE49-F238E27FC236}">
                <a16:creationId xmlns:a16="http://schemas.microsoft.com/office/drawing/2014/main" id="{DD40D676-3D8A-5249-7F0C-68E05E688FB9}"/>
              </a:ext>
            </a:extLst>
          </p:cNvPr>
          <p:cNvSpPr/>
          <p:nvPr/>
        </p:nvSpPr>
        <p:spPr>
          <a:xfrm>
            <a:off x="180140" y="5983674"/>
            <a:ext cx="3636486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ID" sz="1600" u="sng" dirty="0" err="1">
                <a:hlinkClick r:id="rId6"/>
              </a:rPr>
              <a:t>cekidot</a:t>
            </a:r>
            <a:r>
              <a:rPr lang="en-ID" sz="1600" u="sng" dirty="0">
                <a:hlinkClick r:id="rId6"/>
              </a:rPr>
              <a:t> </a:t>
            </a:r>
            <a:r>
              <a:rPr lang="en-ID" sz="1600" b="1" u="sng" dirty="0" err="1">
                <a:hlinkClick r:id="rId6"/>
              </a:rPr>
              <a:t>sumber</a:t>
            </a:r>
            <a:r>
              <a:rPr lang="en-ID" sz="1600" b="1" u="sng" dirty="0">
                <a:hlinkClick r:id="rId6"/>
              </a:rPr>
              <a:t> yang </a:t>
            </a:r>
            <a:r>
              <a:rPr lang="en-ID" sz="1600" b="1" u="sng" dirty="0" err="1">
                <a:hlinkClick r:id="rId6"/>
              </a:rPr>
              <a:t>sering</a:t>
            </a:r>
            <a:r>
              <a:rPr lang="en-ID" sz="1600" b="1" u="sng" dirty="0">
                <a:hlinkClick r:id="rId6"/>
              </a:rPr>
              <a:t> </a:t>
            </a:r>
            <a:r>
              <a:rPr lang="en-ID" sz="1600" b="1" u="sng" dirty="0" err="1">
                <a:hlinkClick r:id="rId6"/>
              </a:rPr>
              <a:t>saya</a:t>
            </a:r>
            <a:r>
              <a:rPr lang="en-ID" sz="1600" b="1" u="sng" dirty="0">
                <a:hlinkClick r:id="rId6"/>
              </a:rPr>
              <a:t> </a:t>
            </a:r>
            <a:r>
              <a:rPr lang="en-ID" sz="1600" b="1" u="sng" dirty="0" err="1">
                <a:hlinkClick r:id="rId6"/>
              </a:rPr>
              <a:t>kunjungi</a:t>
            </a:r>
            <a:r>
              <a:rPr lang="en-ID" sz="1600" u="sng" dirty="0">
                <a:hlinkClick r:id="rId6"/>
              </a:rPr>
              <a:t>)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66675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Langkah 4: </a:t>
            </a:r>
            <a:r>
              <a:rPr lang="en-US" sz="3000" b="1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Telusuri</a:t>
            </a: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Perusahaan</a:t>
            </a:r>
            <a:endParaRPr lang="en-US" sz="1600" b="1" dirty="0"/>
          </a:p>
        </p:txBody>
      </p:sp>
      <p:sp>
        <p:nvSpPr>
          <p:cNvPr id="3" name="Shape 1"/>
          <p:cNvSpPr/>
          <p:nvPr/>
        </p:nvSpPr>
        <p:spPr>
          <a:xfrm>
            <a:off x="254000" y="1428645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0AEEF">
              <a:alpha val="823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406358" y="1723482"/>
            <a:ext cx="345448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5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Track Record</a:t>
            </a:r>
            <a:endParaRPr lang="en-US" sz="2500" b="1" dirty="0"/>
          </a:p>
        </p:txBody>
      </p:sp>
      <p:sp>
        <p:nvSpPr>
          <p:cNvPr id="5" name="Text 3"/>
          <p:cNvSpPr/>
          <p:nvPr/>
        </p:nvSpPr>
        <p:spPr>
          <a:xfrm>
            <a:off x="406317" y="2593851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Cek di opentender.net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16317" y="1428645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080FF">
              <a:alpha val="823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7" name="Text 5"/>
          <p:cNvSpPr/>
          <p:nvPr/>
        </p:nvSpPr>
        <p:spPr>
          <a:xfrm>
            <a:off x="4368634" y="1776486"/>
            <a:ext cx="396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500" b="1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Putusan Pengadilan</a:t>
            </a:r>
            <a:endParaRPr lang="en-US" sz="2500" b="1" dirty="0"/>
          </a:p>
        </p:txBody>
      </p:sp>
      <p:sp>
        <p:nvSpPr>
          <p:cNvPr id="8" name="Text 6"/>
          <p:cNvSpPr/>
          <p:nvPr/>
        </p:nvSpPr>
        <p:spPr>
          <a:xfrm>
            <a:off x="4368634" y="2593851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Cek di MA &amp; KPPU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178737" y="1428645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C200">
              <a:alpha val="823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0" name="Text 8"/>
          <p:cNvSpPr/>
          <p:nvPr/>
        </p:nvSpPr>
        <p:spPr>
          <a:xfrm>
            <a:off x="8331054" y="1770005"/>
            <a:ext cx="396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500" b="1" dirty="0">
                <a:solidFill>
                  <a:schemeClr val="accent3">
                    <a:lumMod val="75000"/>
                  </a:scheme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Dokumen Legal</a:t>
            </a:r>
            <a:endParaRPr lang="en-US" sz="25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8331054" y="2593851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Cek di AHU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54000" y="3911476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C200">
              <a:alpha val="823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3" name="Text 11"/>
          <p:cNvSpPr/>
          <p:nvPr/>
        </p:nvSpPr>
        <p:spPr>
          <a:xfrm>
            <a:off x="406317" y="4319099"/>
            <a:ext cx="396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500" b="1" dirty="0" err="1">
                <a:solidFill>
                  <a:srgbClr val="FFC2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Kualifikasi</a:t>
            </a:r>
            <a:r>
              <a:rPr lang="en-US" sz="2500" b="1" dirty="0">
                <a:solidFill>
                  <a:srgbClr val="FFC2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Usaha</a:t>
            </a:r>
            <a:endParaRPr lang="en-US" sz="2500" b="1" dirty="0"/>
          </a:p>
        </p:txBody>
      </p:sp>
      <p:sp>
        <p:nvSpPr>
          <p:cNvPr id="14" name="Text 12"/>
          <p:cNvSpPr/>
          <p:nvPr/>
        </p:nvSpPr>
        <p:spPr>
          <a:xfrm>
            <a:off x="406317" y="5076682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Cek di SIKaP LKPP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16317" y="3911476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5E5E">
              <a:alpha val="823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6" name="Text 14"/>
          <p:cNvSpPr/>
          <p:nvPr/>
        </p:nvSpPr>
        <p:spPr>
          <a:xfrm>
            <a:off x="4368634" y="4515930"/>
            <a:ext cx="396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500" b="1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Daftar Hitam DN / LN</a:t>
            </a:r>
            <a:endParaRPr lang="en-US" sz="2500" b="1" dirty="0"/>
          </a:p>
        </p:txBody>
      </p:sp>
      <p:sp>
        <p:nvSpPr>
          <p:cNvPr id="17" name="Text 15"/>
          <p:cNvSpPr/>
          <p:nvPr/>
        </p:nvSpPr>
        <p:spPr>
          <a:xfrm>
            <a:off x="4368634" y="5076682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Cek di inaproc.lkpp.go.id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78737" y="3911476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0AEEF">
              <a:alpha val="823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9" name="Text 17"/>
          <p:cNvSpPr/>
          <p:nvPr/>
        </p:nvSpPr>
        <p:spPr>
          <a:xfrm>
            <a:off x="8331054" y="4359847"/>
            <a:ext cx="396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5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People behind </a:t>
            </a:r>
            <a:endParaRPr lang="en-US" sz="2500" b="1" dirty="0"/>
          </a:p>
        </p:txBody>
      </p:sp>
      <p:sp>
        <p:nvSpPr>
          <p:cNvPr id="20" name="Text 18"/>
          <p:cNvSpPr/>
          <p:nvPr/>
        </p:nvSpPr>
        <p:spPr>
          <a:xfrm>
            <a:off x="8331054" y="5076682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Cek di OSS (modal, pemegang saham)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EK FISIK BARANG MILIK DAERAH YANG DILAKUKAN OLEH TIM PEMINDAHTANGANAN ...">
            <a:extLst>
              <a:ext uri="{FF2B5EF4-FFF2-40B4-BE49-F238E27FC236}">
                <a16:creationId xmlns:a16="http://schemas.microsoft.com/office/drawing/2014/main" id="{6F1B822B-6960-78C0-BDB8-2D8846790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5" t="1449" r="-19151" b="-1449"/>
          <a:stretch>
            <a:fillRect/>
          </a:stretch>
        </p:blipFill>
        <p:spPr bwMode="auto">
          <a:xfrm>
            <a:off x="4679352" y="6915"/>
            <a:ext cx="3305252" cy="710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6621585" y="2540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Langkah 5: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000" b="1" dirty="0" err="1">
                <a:solidFill>
                  <a:schemeClr val="accent1">
                    <a:lumMod val="75000"/>
                  </a:scheme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Verifikasi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Realisasi Fisik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621585" y="1371476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Untuk proyek konstruksi, konfirmasikan kemajuan fisik untuk mengungkap pekerjaan fiktif atau pembengkakan volume.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723184" y="278039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8113" y="0"/>
                </a:moveTo>
                <a:cubicBezTo>
                  <a:pt x="230148" y="0"/>
                  <a:pt x="304800" y="74652"/>
                  <a:pt x="304800" y="166688"/>
                </a:cubicBezTo>
                <a:cubicBezTo>
                  <a:pt x="304800" y="174605"/>
                  <a:pt x="298430" y="180975"/>
                  <a:pt x="290513" y="180975"/>
                </a:cubicBezTo>
                <a:cubicBezTo>
                  <a:pt x="282595" y="180975"/>
                  <a:pt x="276225" y="174605"/>
                  <a:pt x="276225" y="166688"/>
                </a:cubicBezTo>
                <a:cubicBezTo>
                  <a:pt x="276225" y="90428"/>
                  <a:pt x="214372" y="28575"/>
                  <a:pt x="138113" y="28575"/>
                </a:cubicBezTo>
                <a:cubicBezTo>
                  <a:pt x="130195" y="28575"/>
                  <a:pt x="123825" y="22205"/>
                  <a:pt x="123825" y="14288"/>
                </a:cubicBezTo>
                <a:cubicBezTo>
                  <a:pt x="123825" y="6370"/>
                  <a:pt x="130195" y="0"/>
                  <a:pt x="138113" y="0"/>
                </a:cubicBezTo>
                <a:close/>
                <a:moveTo>
                  <a:pt x="123825" y="71438"/>
                </a:moveTo>
                <a:cubicBezTo>
                  <a:pt x="123825" y="63520"/>
                  <a:pt x="130195" y="57150"/>
                  <a:pt x="138113" y="57150"/>
                </a:cubicBezTo>
                <a:cubicBezTo>
                  <a:pt x="198596" y="57150"/>
                  <a:pt x="247650" y="106204"/>
                  <a:pt x="247650" y="166688"/>
                </a:cubicBezTo>
                <a:cubicBezTo>
                  <a:pt x="247650" y="174605"/>
                  <a:pt x="241280" y="180975"/>
                  <a:pt x="233363" y="180975"/>
                </a:cubicBezTo>
                <a:cubicBezTo>
                  <a:pt x="225445" y="180975"/>
                  <a:pt x="219075" y="174605"/>
                  <a:pt x="219075" y="166688"/>
                </a:cubicBezTo>
                <a:cubicBezTo>
                  <a:pt x="219075" y="121980"/>
                  <a:pt x="182820" y="85725"/>
                  <a:pt x="138113" y="85725"/>
                </a:cubicBezTo>
                <a:cubicBezTo>
                  <a:pt x="130195" y="85725"/>
                  <a:pt x="123825" y="79355"/>
                  <a:pt x="123825" y="71438"/>
                </a:cubicBezTo>
                <a:close/>
                <a:moveTo>
                  <a:pt x="15716" y="84951"/>
                </a:moveTo>
                <a:cubicBezTo>
                  <a:pt x="20955" y="74295"/>
                  <a:pt x="35004" y="73104"/>
                  <a:pt x="43398" y="81498"/>
                </a:cubicBezTo>
                <a:lnTo>
                  <a:pt x="119896" y="157996"/>
                </a:lnTo>
                <a:lnTo>
                  <a:pt x="138946" y="138946"/>
                </a:lnTo>
                <a:cubicBezTo>
                  <a:pt x="146387" y="131505"/>
                  <a:pt x="158472" y="131505"/>
                  <a:pt x="165914" y="138946"/>
                </a:cubicBezTo>
                <a:cubicBezTo>
                  <a:pt x="173355" y="146387"/>
                  <a:pt x="173355" y="158472"/>
                  <a:pt x="165914" y="165914"/>
                </a:cubicBezTo>
                <a:lnTo>
                  <a:pt x="146864" y="184964"/>
                </a:lnTo>
                <a:lnTo>
                  <a:pt x="223361" y="261461"/>
                </a:lnTo>
                <a:cubicBezTo>
                  <a:pt x="231755" y="269855"/>
                  <a:pt x="230505" y="283845"/>
                  <a:pt x="219908" y="289143"/>
                </a:cubicBezTo>
                <a:cubicBezTo>
                  <a:pt x="199549" y="299204"/>
                  <a:pt x="176689" y="304860"/>
                  <a:pt x="152460" y="304860"/>
                </a:cubicBezTo>
                <a:cubicBezTo>
                  <a:pt x="68282" y="304860"/>
                  <a:pt x="60" y="236637"/>
                  <a:pt x="60" y="152460"/>
                </a:cubicBezTo>
                <a:cubicBezTo>
                  <a:pt x="60" y="128230"/>
                  <a:pt x="5715" y="105311"/>
                  <a:pt x="15776" y="85011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6" name="Text 3"/>
          <p:cNvSpPr/>
          <p:nvPr/>
        </p:nvSpPr>
        <p:spPr>
          <a:xfrm>
            <a:off x="7281901" y="2796994"/>
            <a:ext cx="431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Citra Satelit: Google Earth, Maps, Street View.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723184" y="327065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47650"/>
                </a:moveTo>
                <a:lnTo>
                  <a:pt x="0" y="71438"/>
                </a:lnTo>
                <a:cubicBezTo>
                  <a:pt x="0" y="63520"/>
                  <a:pt x="6370" y="57150"/>
                  <a:pt x="14288" y="57150"/>
                </a:cubicBezTo>
                <a:cubicBezTo>
                  <a:pt x="22205" y="57150"/>
                  <a:pt x="28575" y="63520"/>
                  <a:pt x="28575" y="71438"/>
                </a:cubicBezTo>
                <a:lnTo>
                  <a:pt x="28575" y="242888"/>
                </a:lnTo>
                <a:cubicBezTo>
                  <a:pt x="28575" y="250805"/>
                  <a:pt x="34945" y="257175"/>
                  <a:pt x="42863" y="257175"/>
                </a:cubicBezTo>
                <a:cubicBezTo>
                  <a:pt x="50780" y="257175"/>
                  <a:pt x="57150" y="250805"/>
                  <a:pt x="57150" y="242888"/>
                </a:cubicBezTo>
                <a:lnTo>
                  <a:pt x="57150" y="57150"/>
                </a:lnTo>
                <a:cubicBezTo>
                  <a:pt x="57150" y="36135"/>
                  <a:pt x="74235" y="19050"/>
                  <a:pt x="95250" y="19050"/>
                </a:cubicBezTo>
                <a:lnTo>
                  <a:pt x="266700" y="19050"/>
                </a:lnTo>
                <a:cubicBezTo>
                  <a:pt x="287715" y="19050"/>
                  <a:pt x="304800" y="36135"/>
                  <a:pt x="304800" y="57150"/>
                </a:cubicBezTo>
                <a:lnTo>
                  <a:pt x="304800" y="247650"/>
                </a:lnTo>
                <a:cubicBezTo>
                  <a:pt x="304800" y="268665"/>
                  <a:pt x="287715" y="285750"/>
                  <a:pt x="2667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close/>
                <a:moveTo>
                  <a:pt x="95250" y="76200"/>
                </a:moveTo>
                <a:lnTo>
                  <a:pt x="95250" y="114300"/>
                </a:lnTo>
                <a:cubicBezTo>
                  <a:pt x="95250" y="124837"/>
                  <a:pt x="103763" y="133350"/>
                  <a:pt x="114300" y="133350"/>
                </a:cubicBezTo>
                <a:lnTo>
                  <a:pt x="152400" y="133350"/>
                </a:lnTo>
                <a:cubicBezTo>
                  <a:pt x="162937" y="133350"/>
                  <a:pt x="171450" y="124837"/>
                  <a:pt x="171450" y="114300"/>
                </a:cubicBezTo>
                <a:lnTo>
                  <a:pt x="171450" y="76200"/>
                </a:lnTo>
                <a:cubicBezTo>
                  <a:pt x="171450" y="65663"/>
                  <a:pt x="162937" y="57150"/>
                  <a:pt x="152400" y="57150"/>
                </a:cubicBezTo>
                <a:lnTo>
                  <a:pt x="114300" y="57150"/>
                </a:lnTo>
                <a:cubicBezTo>
                  <a:pt x="103763" y="57150"/>
                  <a:pt x="95250" y="65663"/>
                  <a:pt x="95250" y="76200"/>
                </a:cubicBezTo>
                <a:close/>
                <a:moveTo>
                  <a:pt x="109537" y="219075"/>
                </a:moveTo>
                <a:cubicBezTo>
                  <a:pt x="101620" y="219075"/>
                  <a:pt x="95250" y="225445"/>
                  <a:pt x="95250" y="233363"/>
                </a:cubicBezTo>
                <a:cubicBezTo>
                  <a:pt x="95250" y="241280"/>
                  <a:pt x="101620" y="247650"/>
                  <a:pt x="109537" y="247650"/>
                </a:cubicBezTo>
                <a:lnTo>
                  <a:pt x="252413" y="247650"/>
                </a:lnTo>
                <a:cubicBezTo>
                  <a:pt x="260330" y="247650"/>
                  <a:pt x="266700" y="241280"/>
                  <a:pt x="266700" y="233363"/>
                </a:cubicBezTo>
                <a:cubicBezTo>
                  <a:pt x="266700" y="225445"/>
                  <a:pt x="260330" y="219075"/>
                  <a:pt x="252413" y="219075"/>
                </a:cubicBezTo>
                <a:lnTo>
                  <a:pt x="109537" y="219075"/>
                </a:lnTo>
                <a:close/>
                <a:moveTo>
                  <a:pt x="95250" y="176212"/>
                </a:moveTo>
                <a:cubicBezTo>
                  <a:pt x="95250" y="184130"/>
                  <a:pt x="101620" y="190500"/>
                  <a:pt x="109537" y="190500"/>
                </a:cubicBezTo>
                <a:lnTo>
                  <a:pt x="252413" y="190500"/>
                </a:lnTo>
                <a:cubicBezTo>
                  <a:pt x="260330" y="190500"/>
                  <a:pt x="266700" y="184130"/>
                  <a:pt x="266700" y="176212"/>
                </a:cubicBezTo>
                <a:cubicBezTo>
                  <a:pt x="266700" y="168295"/>
                  <a:pt x="260330" y="161925"/>
                  <a:pt x="252413" y="161925"/>
                </a:cubicBezTo>
                <a:lnTo>
                  <a:pt x="109537" y="161925"/>
                </a:lnTo>
                <a:cubicBezTo>
                  <a:pt x="101620" y="161925"/>
                  <a:pt x="95250" y="168295"/>
                  <a:pt x="95250" y="176212"/>
                </a:cubicBezTo>
                <a:close/>
                <a:moveTo>
                  <a:pt x="214313" y="104775"/>
                </a:moveTo>
                <a:cubicBezTo>
                  <a:pt x="206395" y="104775"/>
                  <a:pt x="200025" y="111145"/>
                  <a:pt x="200025" y="119062"/>
                </a:cubicBezTo>
                <a:cubicBezTo>
                  <a:pt x="200025" y="126980"/>
                  <a:pt x="206395" y="133350"/>
                  <a:pt x="214313" y="133350"/>
                </a:cubicBezTo>
                <a:lnTo>
                  <a:pt x="252413" y="133350"/>
                </a:lnTo>
                <a:cubicBezTo>
                  <a:pt x="260330" y="133350"/>
                  <a:pt x="266700" y="126980"/>
                  <a:pt x="266700" y="119062"/>
                </a:cubicBezTo>
                <a:cubicBezTo>
                  <a:pt x="266700" y="111145"/>
                  <a:pt x="260330" y="104775"/>
                  <a:pt x="252413" y="104775"/>
                </a:cubicBezTo>
                <a:lnTo>
                  <a:pt x="214313" y="104775"/>
                </a:ln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8" name="Text 5"/>
          <p:cNvSpPr/>
          <p:nvPr/>
        </p:nvSpPr>
        <p:spPr>
          <a:xfrm>
            <a:off x="7281901" y="3287253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Media Online: Foto dan video pemberitaan.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6723184" y="376091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28600" y="114300"/>
                </a:moveTo>
                <a:cubicBezTo>
                  <a:pt x="260152" y="114300"/>
                  <a:pt x="285750" y="88702"/>
                  <a:pt x="285750" y="57150"/>
                </a:cubicBezTo>
                <a:cubicBezTo>
                  <a:pt x="285750" y="25598"/>
                  <a:pt x="260152" y="0"/>
                  <a:pt x="228600" y="0"/>
                </a:cubicBezTo>
                <a:cubicBezTo>
                  <a:pt x="197048" y="0"/>
                  <a:pt x="171450" y="25598"/>
                  <a:pt x="171450" y="57150"/>
                </a:cubicBezTo>
                <a:cubicBezTo>
                  <a:pt x="171450" y="60365"/>
                  <a:pt x="171748" y="63579"/>
                  <a:pt x="172224" y="66675"/>
                </a:cubicBezTo>
                <a:lnTo>
                  <a:pt x="95012" y="109597"/>
                </a:lnTo>
                <a:cubicBezTo>
                  <a:pt x="84951" y="100667"/>
                  <a:pt x="71676" y="95250"/>
                  <a:pt x="57150" y="95250"/>
                </a:cubicBezTo>
                <a:cubicBezTo>
                  <a:pt x="25598" y="95250"/>
                  <a:pt x="0" y="120848"/>
                  <a:pt x="0" y="152400"/>
                </a:cubicBezTo>
                <a:cubicBezTo>
                  <a:pt x="0" y="183952"/>
                  <a:pt x="25598" y="209550"/>
                  <a:pt x="57150" y="209550"/>
                </a:cubicBezTo>
                <a:cubicBezTo>
                  <a:pt x="71676" y="209550"/>
                  <a:pt x="84892" y="204133"/>
                  <a:pt x="95012" y="195203"/>
                </a:cubicBezTo>
                <a:lnTo>
                  <a:pt x="172224" y="238125"/>
                </a:lnTo>
                <a:cubicBezTo>
                  <a:pt x="171688" y="241221"/>
                  <a:pt x="171450" y="244376"/>
                  <a:pt x="171450" y="247650"/>
                </a:cubicBezTo>
                <a:cubicBezTo>
                  <a:pt x="171450" y="279202"/>
                  <a:pt x="197048" y="304800"/>
                  <a:pt x="228600" y="304800"/>
                </a:cubicBezTo>
                <a:cubicBezTo>
                  <a:pt x="260152" y="304800"/>
                  <a:pt x="285750" y="279202"/>
                  <a:pt x="285750" y="247650"/>
                </a:cubicBezTo>
                <a:cubicBezTo>
                  <a:pt x="285750" y="216098"/>
                  <a:pt x="260152" y="190500"/>
                  <a:pt x="228600" y="190500"/>
                </a:cubicBezTo>
                <a:cubicBezTo>
                  <a:pt x="214074" y="190500"/>
                  <a:pt x="200858" y="195917"/>
                  <a:pt x="190738" y="204847"/>
                </a:cubicBezTo>
                <a:lnTo>
                  <a:pt x="113526" y="161925"/>
                </a:lnTo>
                <a:cubicBezTo>
                  <a:pt x="114062" y="158829"/>
                  <a:pt x="114300" y="155674"/>
                  <a:pt x="114300" y="152400"/>
                </a:cubicBezTo>
                <a:cubicBezTo>
                  <a:pt x="114300" y="149126"/>
                  <a:pt x="114002" y="145971"/>
                  <a:pt x="113526" y="142875"/>
                </a:cubicBezTo>
                <a:lnTo>
                  <a:pt x="190738" y="99953"/>
                </a:lnTo>
                <a:cubicBezTo>
                  <a:pt x="200799" y="108883"/>
                  <a:pt x="214074" y="114300"/>
                  <a:pt x="228600" y="114300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0" name="Text 7"/>
          <p:cNvSpPr/>
          <p:nvPr/>
        </p:nvSpPr>
        <p:spPr>
          <a:xfrm>
            <a:off x="7281901" y="3777511"/>
            <a:ext cx="461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Media Sosial: Unggahan warga di platform sosial.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BB2D13-EE31-DBAC-3B1D-63C4EDD83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3" y="6915"/>
            <a:ext cx="4610339" cy="338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mbangunan Cek Dam Sungai Limau sudah 31 Persen">
            <a:extLst>
              <a:ext uri="{FF2B5EF4-FFF2-40B4-BE49-F238E27FC236}">
                <a16:creationId xmlns:a16="http://schemas.microsoft.com/office/drawing/2014/main" id="{43F04ED4-FA7C-E741-0B04-AF265E5C0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" y="3390637"/>
            <a:ext cx="4622256" cy="382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"/>
          <p:cNvSpPr/>
          <p:nvPr/>
        </p:nvSpPr>
        <p:spPr>
          <a:xfrm>
            <a:off x="-24130" y="6262370"/>
            <a:ext cx="12216130" cy="468630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2" name="Text 10"/>
          <p:cNvSpPr/>
          <p:nvPr/>
        </p:nvSpPr>
        <p:spPr>
          <a:xfrm>
            <a:off x="-24130" y="6262370"/>
            <a:ext cx="12216130" cy="468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-24130" y="6479540"/>
            <a:ext cx="12216130" cy="37782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0" name="Text 26"/>
          <p:cNvSpPr/>
          <p:nvPr/>
        </p:nvSpPr>
        <p:spPr>
          <a:xfrm>
            <a:off x="-24130" y="6479540"/>
            <a:ext cx="12216130" cy="377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9" name="Picture 58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2F42DF00-D873-B2C4-1B58-8A141344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705678"/>
            <a:ext cx="4413012" cy="4539422"/>
          </a:xfrm>
          <a:prstGeom prst="rect">
            <a:avLst/>
          </a:prstGeom>
        </p:spPr>
      </p:pic>
      <p:sp>
        <p:nvSpPr>
          <p:cNvPr id="60" name="Text 4">
            <a:extLst>
              <a:ext uri="{FF2B5EF4-FFF2-40B4-BE49-F238E27FC236}">
                <a16:creationId xmlns:a16="http://schemas.microsoft.com/office/drawing/2014/main" id="{18151B38-C979-AEAF-ED70-D110DF99636D}"/>
              </a:ext>
            </a:extLst>
          </p:cNvPr>
          <p:cNvSpPr/>
          <p:nvPr/>
        </p:nvSpPr>
        <p:spPr>
          <a:xfrm>
            <a:off x="5829300" y="733098"/>
            <a:ext cx="5854700" cy="6001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300" b="1" dirty="0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Salam </a:t>
            </a:r>
            <a:r>
              <a:rPr lang="en-US" sz="3300" b="1" dirty="0" err="1">
                <a:solidFill>
                  <a:srgbClr val="00B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kenal</a:t>
            </a:r>
            <a:endParaRPr lang="en-US" sz="3300" dirty="0">
              <a:solidFill>
                <a:srgbClr val="00B0F0"/>
              </a:solidFill>
            </a:endParaRPr>
          </a:p>
        </p:txBody>
      </p:sp>
      <p:sp>
        <p:nvSpPr>
          <p:cNvPr id="61" name="Text 4">
            <a:extLst>
              <a:ext uri="{FF2B5EF4-FFF2-40B4-BE49-F238E27FC236}">
                <a16:creationId xmlns:a16="http://schemas.microsoft.com/office/drawing/2014/main" id="{BEC25A17-CCF6-7C43-D61F-04F4A163FB5C}"/>
              </a:ext>
            </a:extLst>
          </p:cNvPr>
          <p:cNvSpPr/>
          <p:nvPr/>
        </p:nvSpPr>
        <p:spPr>
          <a:xfrm>
            <a:off x="5829300" y="1513835"/>
            <a:ext cx="5854700" cy="4770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500" b="1" dirty="0">
                <a:solidFill>
                  <a:schemeClr val="accent1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Eka C. </a:t>
            </a:r>
            <a:r>
              <a:rPr lang="en-US" sz="2500" b="1" dirty="0" err="1">
                <a:solidFill>
                  <a:schemeClr val="accent1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Setyawan</a:t>
            </a:r>
            <a:r>
              <a:rPr lang="en-US" sz="2500" b="1" dirty="0">
                <a:solidFill>
                  <a:schemeClr val="accent1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(Gen </a:t>
            </a:r>
            <a:r>
              <a:rPr lang="en-US" sz="2500" b="1" dirty="0" err="1">
                <a:solidFill>
                  <a:schemeClr val="accent1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Milennial</a:t>
            </a:r>
            <a:r>
              <a:rPr lang="en-US" sz="2500" b="1" dirty="0">
                <a:solidFill>
                  <a:schemeClr val="accent1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2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2" name="Text 4">
            <a:extLst>
              <a:ext uri="{FF2B5EF4-FFF2-40B4-BE49-F238E27FC236}">
                <a16:creationId xmlns:a16="http://schemas.microsoft.com/office/drawing/2014/main" id="{7E7456E7-841C-8BD3-33CE-C8913F7E39B7}"/>
              </a:ext>
            </a:extLst>
          </p:cNvPr>
          <p:cNvSpPr/>
          <p:nvPr/>
        </p:nvSpPr>
        <p:spPr>
          <a:xfrm>
            <a:off x="5854700" y="2060307"/>
            <a:ext cx="58547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Forensic Audit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3" name="Text 4">
            <a:extLst>
              <a:ext uri="{FF2B5EF4-FFF2-40B4-BE49-F238E27FC236}">
                <a16:creationId xmlns:a16="http://schemas.microsoft.com/office/drawing/2014/main" id="{3411E7EF-F0C8-6607-9E27-544B62F5CB89}"/>
              </a:ext>
            </a:extLst>
          </p:cNvPr>
          <p:cNvSpPr/>
          <p:nvPr/>
        </p:nvSpPr>
        <p:spPr>
          <a:xfrm>
            <a:off x="5854700" y="2365107"/>
            <a:ext cx="58547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 Audit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Text 4">
            <a:extLst>
              <a:ext uri="{FF2B5EF4-FFF2-40B4-BE49-F238E27FC236}">
                <a16:creationId xmlns:a16="http://schemas.microsoft.com/office/drawing/2014/main" id="{4763B19C-EB08-328E-9B0A-3A1DD8784641}"/>
              </a:ext>
            </a:extLst>
          </p:cNvPr>
          <p:cNvSpPr/>
          <p:nvPr/>
        </p:nvSpPr>
        <p:spPr>
          <a:xfrm>
            <a:off x="5867400" y="2682607"/>
            <a:ext cx="58547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Cybersecurity Analyst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Text 4">
            <a:extLst>
              <a:ext uri="{FF2B5EF4-FFF2-40B4-BE49-F238E27FC236}">
                <a16:creationId xmlns:a16="http://schemas.microsoft.com/office/drawing/2014/main" id="{470CC7C8-5DA2-5896-381D-797613FE94A8}"/>
              </a:ext>
            </a:extLst>
          </p:cNvPr>
          <p:cNvSpPr/>
          <p:nvPr/>
        </p:nvSpPr>
        <p:spPr>
          <a:xfrm>
            <a:off x="5867400" y="3038207"/>
            <a:ext cx="58547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Scientist Practitioner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8" name="Picture 67" descr="A red and white logo&#10;&#10;AI-generated content may be incorrect.">
            <a:extLst>
              <a:ext uri="{FF2B5EF4-FFF2-40B4-BE49-F238E27FC236}">
                <a16:creationId xmlns:a16="http://schemas.microsoft.com/office/drawing/2014/main" id="{E99F446B-7546-5594-17A8-E6A686C7A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56300" y="4413009"/>
            <a:ext cx="457200" cy="457200"/>
          </a:xfrm>
          <a:prstGeom prst="rect">
            <a:avLst/>
          </a:prstGeom>
        </p:spPr>
      </p:pic>
      <p:sp>
        <p:nvSpPr>
          <p:cNvPr id="70" name="Text 4">
            <a:hlinkClick r:id="rId6"/>
            <a:extLst>
              <a:ext uri="{FF2B5EF4-FFF2-40B4-BE49-F238E27FC236}">
                <a16:creationId xmlns:a16="http://schemas.microsoft.com/office/drawing/2014/main" id="{44C15992-2578-5964-9943-C38CB03B990D}"/>
              </a:ext>
            </a:extLst>
          </p:cNvPr>
          <p:cNvSpPr/>
          <p:nvPr/>
        </p:nvSpPr>
        <p:spPr>
          <a:xfrm>
            <a:off x="6413500" y="4454621"/>
            <a:ext cx="58547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auditorzamannow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095848-2163-D200-B8C8-B19B42E612CA}"/>
              </a:ext>
            </a:extLst>
          </p:cNvPr>
          <p:cNvGrpSpPr/>
          <p:nvPr/>
        </p:nvGrpSpPr>
        <p:grpSpPr>
          <a:xfrm>
            <a:off x="5943600" y="3984856"/>
            <a:ext cx="6324600" cy="457200"/>
            <a:chOff x="5943600" y="4026416"/>
            <a:chExt cx="6324600" cy="45720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16FAF72-EFC7-4F14-836B-7061F6921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3600" y="4026416"/>
              <a:ext cx="457200" cy="457200"/>
            </a:xfrm>
            <a:prstGeom prst="rect">
              <a:avLst/>
            </a:prstGeom>
          </p:spPr>
        </p:pic>
        <p:sp>
          <p:nvSpPr>
            <p:cNvPr id="71" name="Text 4">
              <a:hlinkClick r:id="rId8"/>
              <a:extLst>
                <a:ext uri="{FF2B5EF4-FFF2-40B4-BE49-F238E27FC236}">
                  <a16:creationId xmlns:a16="http://schemas.microsoft.com/office/drawing/2014/main" id="{6EEC9B90-C67C-9371-C03B-86B00FEE53A4}"/>
                </a:ext>
              </a:extLst>
            </p:cNvPr>
            <p:cNvSpPr/>
            <p:nvPr/>
          </p:nvSpPr>
          <p:spPr>
            <a:xfrm>
              <a:off x="6413500" y="4066028"/>
              <a:ext cx="5854700" cy="40011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 err="1">
                  <a:solidFill>
                    <a:schemeClr val="accent1">
                      <a:lumMod val="50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ekacs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8EEF308-4F3E-1B88-6F20-53CEB46FD702}"/>
              </a:ext>
            </a:extLst>
          </p:cNvPr>
          <p:cNvGrpSpPr/>
          <p:nvPr/>
        </p:nvGrpSpPr>
        <p:grpSpPr>
          <a:xfrm>
            <a:off x="5943600" y="3524443"/>
            <a:ext cx="6324600" cy="457200"/>
            <a:chOff x="5943600" y="3477687"/>
            <a:chExt cx="6324600" cy="457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37163A-1369-84EA-DCE0-B162F89E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5943600" y="3477687"/>
              <a:ext cx="457200" cy="457200"/>
            </a:xfrm>
            <a:prstGeom prst="rect">
              <a:avLst/>
            </a:prstGeom>
          </p:spPr>
        </p:pic>
        <p:sp>
          <p:nvSpPr>
            <p:cNvPr id="5" name="Text 4">
              <a:hlinkClick r:id="rId8"/>
              <a:extLst>
                <a:ext uri="{FF2B5EF4-FFF2-40B4-BE49-F238E27FC236}">
                  <a16:creationId xmlns:a16="http://schemas.microsoft.com/office/drawing/2014/main" id="{B2CECAC2-9C20-BEEE-28E7-DAFB017CE01C}"/>
                </a:ext>
              </a:extLst>
            </p:cNvPr>
            <p:cNvSpPr/>
            <p:nvPr/>
          </p:nvSpPr>
          <p:spPr>
            <a:xfrm>
              <a:off x="6413500" y="3523419"/>
              <a:ext cx="5854700" cy="40011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auditorbodoh@gmail.com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Langkah </a:t>
            </a:r>
            <a:r>
              <a:rPr lang="en-US" sz="5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Praktis</a:t>
            </a: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6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 05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"/>
          <p:cNvSpPr/>
          <p:nvPr/>
        </p:nvSpPr>
        <p:spPr>
          <a:xfrm>
            <a:off x="8112937" y="2566336"/>
            <a:ext cx="3886200" cy="3450151"/>
          </a:xfrm>
          <a:custGeom>
            <a:avLst/>
            <a:gdLst/>
            <a:ahLst/>
            <a:cxnLst/>
            <a:rect l="l" t="t" r="r" b="b"/>
            <a:pathLst>
              <a:path w="3886200" h="2387600">
                <a:moveTo>
                  <a:pt x="101592" y="0"/>
                </a:moveTo>
                <a:lnTo>
                  <a:pt x="3784608" y="0"/>
                </a:lnTo>
                <a:cubicBezTo>
                  <a:pt x="3840716" y="0"/>
                  <a:pt x="3886200" y="45484"/>
                  <a:pt x="3886200" y="101592"/>
                </a:cubicBezTo>
                <a:lnTo>
                  <a:pt x="3886200" y="2286008"/>
                </a:lnTo>
                <a:cubicBezTo>
                  <a:pt x="3886200" y="2342116"/>
                  <a:pt x="3840716" y="2387600"/>
                  <a:pt x="3784608" y="2387600"/>
                </a:cubicBezTo>
                <a:lnTo>
                  <a:pt x="101592" y="2387600"/>
                </a:lnTo>
                <a:cubicBezTo>
                  <a:pt x="45484" y="2387600"/>
                  <a:pt x="0" y="2342116"/>
                  <a:pt x="0" y="2286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FF5E5E">
              <a:alpha val="12549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2" name="Text 0"/>
          <p:cNvSpPr/>
          <p:nvPr/>
        </p:nvSpPr>
        <p:spPr>
          <a:xfrm>
            <a:off x="0" y="66675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Langkah 7: Analisis Potensi Kecurangan</a:t>
            </a:r>
            <a:endParaRPr lang="en-US" sz="1600" b="1" dirty="0"/>
          </a:p>
        </p:txBody>
      </p:sp>
      <p:sp>
        <p:nvSpPr>
          <p:cNvPr id="3" name="Shape 1"/>
          <p:cNvSpPr/>
          <p:nvPr/>
        </p:nvSpPr>
        <p:spPr>
          <a:xfrm>
            <a:off x="1823172" y="2747533"/>
            <a:ext cx="666750" cy="762000"/>
          </a:xfrm>
          <a:custGeom>
            <a:avLst/>
            <a:gdLst/>
            <a:ahLst/>
            <a:cxnLst/>
            <a:rect l="l" t="t" r="r" b="b"/>
            <a:pathLst>
              <a:path w="666750" h="762000">
                <a:moveTo>
                  <a:pt x="333375" y="369094"/>
                </a:moveTo>
                <a:cubicBezTo>
                  <a:pt x="234806" y="369094"/>
                  <a:pt x="154781" y="289069"/>
                  <a:pt x="154781" y="190500"/>
                </a:cubicBezTo>
                <a:cubicBezTo>
                  <a:pt x="154781" y="91931"/>
                  <a:pt x="234806" y="11906"/>
                  <a:pt x="333375" y="11906"/>
                </a:cubicBezTo>
                <a:cubicBezTo>
                  <a:pt x="431944" y="11906"/>
                  <a:pt x="511969" y="91931"/>
                  <a:pt x="511969" y="190500"/>
                </a:cubicBezTo>
                <a:cubicBezTo>
                  <a:pt x="511969" y="289069"/>
                  <a:pt x="431944" y="369094"/>
                  <a:pt x="333375" y="369094"/>
                </a:cubicBezTo>
                <a:close/>
                <a:moveTo>
                  <a:pt x="287982" y="452438"/>
                </a:moveTo>
                <a:lnTo>
                  <a:pt x="378768" y="452438"/>
                </a:lnTo>
                <a:cubicBezTo>
                  <a:pt x="393204" y="452438"/>
                  <a:pt x="404813" y="464046"/>
                  <a:pt x="404813" y="478482"/>
                </a:cubicBezTo>
                <a:cubicBezTo>
                  <a:pt x="404813" y="484733"/>
                  <a:pt x="402580" y="490686"/>
                  <a:pt x="398562" y="495449"/>
                </a:cubicBezTo>
                <a:lnTo>
                  <a:pt x="357783" y="543074"/>
                </a:lnTo>
                <a:lnTo>
                  <a:pt x="403920" y="714375"/>
                </a:lnTo>
                <a:lnTo>
                  <a:pt x="404813" y="714375"/>
                </a:lnTo>
                <a:lnTo>
                  <a:pt x="456307" y="508248"/>
                </a:lnTo>
                <a:cubicBezTo>
                  <a:pt x="459581" y="495300"/>
                  <a:pt x="472827" y="487412"/>
                  <a:pt x="485329" y="492175"/>
                </a:cubicBezTo>
                <a:cubicBezTo>
                  <a:pt x="577453" y="527298"/>
                  <a:pt x="642938" y="616595"/>
                  <a:pt x="642938" y="721072"/>
                </a:cubicBezTo>
                <a:cubicBezTo>
                  <a:pt x="642938" y="743545"/>
                  <a:pt x="624632" y="761851"/>
                  <a:pt x="602159" y="761851"/>
                </a:cubicBezTo>
                <a:lnTo>
                  <a:pt x="64591" y="762000"/>
                </a:lnTo>
                <a:cubicBezTo>
                  <a:pt x="42118" y="762000"/>
                  <a:pt x="23812" y="743694"/>
                  <a:pt x="23812" y="721221"/>
                </a:cubicBezTo>
                <a:cubicBezTo>
                  <a:pt x="23812" y="616744"/>
                  <a:pt x="89297" y="527447"/>
                  <a:pt x="181421" y="492323"/>
                </a:cubicBezTo>
                <a:cubicBezTo>
                  <a:pt x="193923" y="487561"/>
                  <a:pt x="207169" y="495449"/>
                  <a:pt x="210443" y="508397"/>
                </a:cubicBezTo>
                <a:lnTo>
                  <a:pt x="261938" y="714524"/>
                </a:lnTo>
                <a:lnTo>
                  <a:pt x="262830" y="714524"/>
                </a:lnTo>
                <a:lnTo>
                  <a:pt x="308967" y="543223"/>
                </a:lnTo>
                <a:lnTo>
                  <a:pt x="268188" y="495598"/>
                </a:lnTo>
                <a:cubicBezTo>
                  <a:pt x="264170" y="490835"/>
                  <a:pt x="261938" y="484882"/>
                  <a:pt x="261938" y="478631"/>
                </a:cubicBezTo>
                <a:cubicBezTo>
                  <a:pt x="261938" y="464195"/>
                  <a:pt x="273546" y="452586"/>
                  <a:pt x="287982" y="452586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Text 2"/>
          <p:cNvSpPr/>
          <p:nvPr/>
        </p:nvSpPr>
        <p:spPr>
          <a:xfrm>
            <a:off x="462716" y="3674644"/>
            <a:ext cx="2921000" cy="1090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Orang </a:t>
            </a:r>
            <a:r>
              <a:rPr lang="en-US" sz="2500" b="1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Penting</a:t>
            </a: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(Profiling)</a:t>
            </a:r>
            <a:endParaRPr lang="en-US" sz="2500" b="1" dirty="0"/>
          </a:p>
        </p:txBody>
      </p:sp>
      <p:sp>
        <p:nvSpPr>
          <p:cNvPr id="5" name="Text 3"/>
          <p:cNvSpPr/>
          <p:nvPr/>
        </p:nvSpPr>
        <p:spPr>
          <a:xfrm>
            <a:off x="367570" y="4625116"/>
            <a:ext cx="3093720" cy="1422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Telusuri profil pemilik,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direksi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, para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pihak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yang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berkepentingan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serta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lingkaran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keluarga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di media social yang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dapat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membantu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menggambarkan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profil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61290" y="3581313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28600" y="57150"/>
                </a:moveTo>
                <a:cubicBezTo>
                  <a:pt x="228600" y="41344"/>
                  <a:pt x="215831" y="28575"/>
                  <a:pt x="200025" y="28575"/>
                </a:cubicBezTo>
                <a:cubicBezTo>
                  <a:pt x="184219" y="28575"/>
                  <a:pt x="171450" y="41344"/>
                  <a:pt x="171450" y="57150"/>
                </a:cubicBezTo>
                <a:lnTo>
                  <a:pt x="171450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171450" y="257175"/>
                </a:lnTo>
                <a:lnTo>
                  <a:pt x="171450" y="400050"/>
                </a:lnTo>
                <a:cubicBezTo>
                  <a:pt x="171450" y="415856"/>
                  <a:pt x="184219" y="428625"/>
                  <a:pt x="200025" y="428625"/>
                </a:cubicBezTo>
                <a:cubicBezTo>
                  <a:pt x="215831" y="428625"/>
                  <a:pt x="228600" y="415856"/>
                  <a:pt x="228600" y="400050"/>
                </a:cubicBezTo>
                <a:lnTo>
                  <a:pt x="228600" y="257175"/>
                </a:lnTo>
                <a:lnTo>
                  <a:pt x="371475" y="257175"/>
                </a:lnTo>
                <a:cubicBezTo>
                  <a:pt x="387281" y="257175"/>
                  <a:pt x="400050" y="244406"/>
                  <a:pt x="400050" y="228600"/>
                </a:cubicBezTo>
                <a:cubicBezTo>
                  <a:pt x="400050" y="212794"/>
                  <a:pt x="387281" y="200025"/>
                  <a:pt x="371475" y="200025"/>
                </a:cubicBezTo>
                <a:lnTo>
                  <a:pt x="228600" y="200025"/>
                </a:lnTo>
                <a:lnTo>
                  <a:pt x="228600" y="57150"/>
                </a:ln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7" name="Shape 5"/>
          <p:cNvSpPr/>
          <p:nvPr/>
        </p:nvSpPr>
        <p:spPr>
          <a:xfrm>
            <a:off x="5323624" y="2819313"/>
            <a:ext cx="571500" cy="762000"/>
          </a:xfrm>
          <a:custGeom>
            <a:avLst/>
            <a:gdLst/>
            <a:ahLst/>
            <a:cxnLst/>
            <a:rect l="l" t="t" r="r" b="b"/>
            <a:pathLst>
              <a:path w="571500" h="762000">
                <a:moveTo>
                  <a:pt x="95250" y="0"/>
                </a:moveTo>
                <a:cubicBezTo>
                  <a:pt x="42714" y="0"/>
                  <a:pt x="0" y="42714"/>
                  <a:pt x="0" y="95250"/>
                </a:cubicBezTo>
                <a:lnTo>
                  <a:pt x="0" y="666750"/>
                </a:lnTo>
                <a:cubicBezTo>
                  <a:pt x="0" y="719286"/>
                  <a:pt x="42714" y="762000"/>
                  <a:pt x="95250" y="762000"/>
                </a:cubicBezTo>
                <a:lnTo>
                  <a:pt x="476250" y="762000"/>
                </a:lnTo>
                <a:cubicBezTo>
                  <a:pt x="528786" y="762000"/>
                  <a:pt x="571500" y="719286"/>
                  <a:pt x="571500" y="666750"/>
                </a:cubicBezTo>
                <a:lnTo>
                  <a:pt x="571500" y="95250"/>
                </a:lnTo>
                <a:cubicBezTo>
                  <a:pt x="571500" y="42714"/>
                  <a:pt x="528786" y="0"/>
                  <a:pt x="476250" y="0"/>
                </a:cubicBezTo>
                <a:lnTo>
                  <a:pt x="95250" y="0"/>
                </a:lnTo>
                <a:close/>
                <a:moveTo>
                  <a:pt x="261938" y="523875"/>
                </a:moveTo>
                <a:lnTo>
                  <a:pt x="309563" y="523875"/>
                </a:lnTo>
                <a:cubicBezTo>
                  <a:pt x="335905" y="523875"/>
                  <a:pt x="357188" y="545157"/>
                  <a:pt x="357188" y="571500"/>
                </a:cubicBezTo>
                <a:lnTo>
                  <a:pt x="357188" y="690563"/>
                </a:lnTo>
                <a:lnTo>
                  <a:pt x="214313" y="690563"/>
                </a:lnTo>
                <a:lnTo>
                  <a:pt x="214313" y="571500"/>
                </a:lnTo>
                <a:cubicBezTo>
                  <a:pt x="214313" y="545157"/>
                  <a:pt x="235595" y="523875"/>
                  <a:pt x="261938" y="523875"/>
                </a:cubicBezTo>
                <a:close/>
                <a:moveTo>
                  <a:pt x="142875" y="166688"/>
                </a:moveTo>
                <a:cubicBezTo>
                  <a:pt x="142875" y="153591"/>
                  <a:pt x="153591" y="142875"/>
                  <a:pt x="166688" y="142875"/>
                </a:cubicBezTo>
                <a:lnTo>
                  <a:pt x="214313" y="142875"/>
                </a:lnTo>
                <a:cubicBezTo>
                  <a:pt x="227409" y="142875"/>
                  <a:pt x="238125" y="153591"/>
                  <a:pt x="238125" y="166688"/>
                </a:cubicBezTo>
                <a:lnTo>
                  <a:pt x="238125" y="214313"/>
                </a:lnTo>
                <a:cubicBezTo>
                  <a:pt x="238125" y="227409"/>
                  <a:pt x="227409" y="238125"/>
                  <a:pt x="214313" y="238125"/>
                </a:cubicBezTo>
                <a:lnTo>
                  <a:pt x="166688" y="238125"/>
                </a:lnTo>
                <a:cubicBezTo>
                  <a:pt x="153591" y="238125"/>
                  <a:pt x="142875" y="227409"/>
                  <a:pt x="142875" y="214313"/>
                </a:cubicBezTo>
                <a:lnTo>
                  <a:pt x="142875" y="166688"/>
                </a:lnTo>
                <a:close/>
                <a:moveTo>
                  <a:pt x="357188" y="142875"/>
                </a:moveTo>
                <a:lnTo>
                  <a:pt x="404813" y="142875"/>
                </a:lnTo>
                <a:cubicBezTo>
                  <a:pt x="417909" y="142875"/>
                  <a:pt x="428625" y="153591"/>
                  <a:pt x="428625" y="166688"/>
                </a:cubicBezTo>
                <a:lnTo>
                  <a:pt x="428625" y="214313"/>
                </a:lnTo>
                <a:cubicBezTo>
                  <a:pt x="428625" y="227409"/>
                  <a:pt x="417909" y="238125"/>
                  <a:pt x="404813" y="238125"/>
                </a:cubicBezTo>
                <a:lnTo>
                  <a:pt x="357188" y="238125"/>
                </a:lnTo>
                <a:cubicBezTo>
                  <a:pt x="344091" y="238125"/>
                  <a:pt x="333375" y="227409"/>
                  <a:pt x="333375" y="214313"/>
                </a:cubicBezTo>
                <a:lnTo>
                  <a:pt x="333375" y="166688"/>
                </a:lnTo>
                <a:cubicBezTo>
                  <a:pt x="333375" y="153591"/>
                  <a:pt x="344091" y="142875"/>
                  <a:pt x="357188" y="142875"/>
                </a:cubicBezTo>
                <a:close/>
                <a:moveTo>
                  <a:pt x="142875" y="357188"/>
                </a:moveTo>
                <a:cubicBezTo>
                  <a:pt x="142875" y="344091"/>
                  <a:pt x="153591" y="333375"/>
                  <a:pt x="166688" y="333375"/>
                </a:cubicBezTo>
                <a:lnTo>
                  <a:pt x="214313" y="333375"/>
                </a:lnTo>
                <a:cubicBezTo>
                  <a:pt x="227409" y="333375"/>
                  <a:pt x="238125" y="344091"/>
                  <a:pt x="238125" y="357188"/>
                </a:cubicBezTo>
                <a:lnTo>
                  <a:pt x="238125" y="404813"/>
                </a:lnTo>
                <a:cubicBezTo>
                  <a:pt x="238125" y="417909"/>
                  <a:pt x="227409" y="428625"/>
                  <a:pt x="214313" y="428625"/>
                </a:cubicBezTo>
                <a:lnTo>
                  <a:pt x="166688" y="428625"/>
                </a:lnTo>
                <a:cubicBezTo>
                  <a:pt x="153591" y="428625"/>
                  <a:pt x="142875" y="417909"/>
                  <a:pt x="142875" y="404813"/>
                </a:cubicBezTo>
                <a:lnTo>
                  <a:pt x="142875" y="357188"/>
                </a:lnTo>
                <a:close/>
                <a:moveTo>
                  <a:pt x="357188" y="333375"/>
                </a:moveTo>
                <a:lnTo>
                  <a:pt x="404813" y="333375"/>
                </a:lnTo>
                <a:cubicBezTo>
                  <a:pt x="417909" y="333375"/>
                  <a:pt x="428625" y="344091"/>
                  <a:pt x="428625" y="357188"/>
                </a:cubicBezTo>
                <a:lnTo>
                  <a:pt x="428625" y="404813"/>
                </a:lnTo>
                <a:cubicBezTo>
                  <a:pt x="428625" y="417909"/>
                  <a:pt x="417909" y="428625"/>
                  <a:pt x="404813" y="428625"/>
                </a:cubicBezTo>
                <a:lnTo>
                  <a:pt x="357188" y="428625"/>
                </a:lnTo>
                <a:cubicBezTo>
                  <a:pt x="344091" y="428625"/>
                  <a:pt x="333375" y="417909"/>
                  <a:pt x="333375" y="404813"/>
                </a:cubicBezTo>
                <a:lnTo>
                  <a:pt x="333375" y="357188"/>
                </a:lnTo>
                <a:cubicBezTo>
                  <a:pt x="333375" y="344091"/>
                  <a:pt x="344091" y="333375"/>
                  <a:pt x="357188" y="333375"/>
                </a:cubicBez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8" name="Text 6"/>
          <p:cNvSpPr/>
          <p:nvPr/>
        </p:nvSpPr>
        <p:spPr>
          <a:xfrm>
            <a:off x="4322499" y="3640869"/>
            <a:ext cx="2679638" cy="304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Perusahaan</a:t>
            </a:r>
            <a:endParaRPr lang="en-US" sz="2500" b="1" dirty="0"/>
          </a:p>
        </p:txBody>
      </p:sp>
      <p:sp>
        <p:nvSpPr>
          <p:cNvPr id="9" name="Text 7"/>
          <p:cNvSpPr/>
          <p:nvPr/>
        </p:nvSpPr>
        <p:spPr>
          <a:xfrm>
            <a:off x="4178171" y="4127592"/>
            <a:ext cx="2921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Cek modal minim, UKM baru, atau alamat sama untuk banyak perusahaan.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28937" y="35813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2" name="Shape 10"/>
          <p:cNvSpPr/>
          <p:nvPr/>
        </p:nvSpPr>
        <p:spPr>
          <a:xfrm>
            <a:off x="9611119" y="263378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119063"/>
                </a:moveTo>
                <a:cubicBezTo>
                  <a:pt x="0" y="79623"/>
                  <a:pt x="31998" y="47625"/>
                  <a:pt x="71438" y="47625"/>
                </a:cubicBezTo>
                <a:lnTo>
                  <a:pt x="214313" y="47625"/>
                </a:lnTo>
                <a:cubicBezTo>
                  <a:pt x="253752" y="47625"/>
                  <a:pt x="285750" y="79623"/>
                  <a:pt x="285750" y="119063"/>
                </a:cubicBezTo>
                <a:lnTo>
                  <a:pt x="285750" y="142875"/>
                </a:lnTo>
                <a:lnTo>
                  <a:pt x="476250" y="142875"/>
                </a:lnTo>
                <a:lnTo>
                  <a:pt x="476250" y="119063"/>
                </a:lnTo>
                <a:cubicBezTo>
                  <a:pt x="476250" y="79623"/>
                  <a:pt x="508248" y="47625"/>
                  <a:pt x="547687" y="47625"/>
                </a:cubicBezTo>
                <a:lnTo>
                  <a:pt x="690563" y="47625"/>
                </a:lnTo>
                <a:cubicBezTo>
                  <a:pt x="730002" y="47625"/>
                  <a:pt x="762000" y="79623"/>
                  <a:pt x="762000" y="119063"/>
                </a:cubicBezTo>
                <a:lnTo>
                  <a:pt x="762000" y="261938"/>
                </a:lnTo>
                <a:cubicBezTo>
                  <a:pt x="762000" y="301377"/>
                  <a:pt x="730002" y="333375"/>
                  <a:pt x="690563" y="333375"/>
                </a:cubicBezTo>
                <a:lnTo>
                  <a:pt x="547687" y="333375"/>
                </a:lnTo>
                <a:cubicBezTo>
                  <a:pt x="508248" y="333375"/>
                  <a:pt x="476250" y="301377"/>
                  <a:pt x="476250" y="261938"/>
                </a:cubicBezTo>
                <a:lnTo>
                  <a:pt x="476250" y="238125"/>
                </a:lnTo>
                <a:lnTo>
                  <a:pt x="285750" y="238125"/>
                </a:lnTo>
                <a:lnTo>
                  <a:pt x="285750" y="261938"/>
                </a:lnTo>
                <a:cubicBezTo>
                  <a:pt x="285750" y="272802"/>
                  <a:pt x="283220" y="283220"/>
                  <a:pt x="278904" y="292447"/>
                </a:cubicBezTo>
                <a:lnTo>
                  <a:pt x="381000" y="428625"/>
                </a:lnTo>
                <a:lnTo>
                  <a:pt x="500063" y="428625"/>
                </a:lnTo>
                <a:cubicBezTo>
                  <a:pt x="539502" y="428625"/>
                  <a:pt x="571500" y="460623"/>
                  <a:pt x="571500" y="500063"/>
                </a:cubicBezTo>
                <a:lnTo>
                  <a:pt x="571500" y="642938"/>
                </a:lnTo>
                <a:cubicBezTo>
                  <a:pt x="571500" y="682377"/>
                  <a:pt x="539502" y="714375"/>
                  <a:pt x="500063" y="714375"/>
                </a:cubicBezTo>
                <a:lnTo>
                  <a:pt x="357188" y="714375"/>
                </a:lnTo>
                <a:cubicBezTo>
                  <a:pt x="317748" y="714375"/>
                  <a:pt x="285750" y="682377"/>
                  <a:pt x="285750" y="642938"/>
                </a:cubicBezTo>
                <a:lnTo>
                  <a:pt x="285750" y="500063"/>
                </a:lnTo>
                <a:cubicBezTo>
                  <a:pt x="285750" y="489198"/>
                  <a:pt x="288280" y="478780"/>
                  <a:pt x="292596" y="469553"/>
                </a:cubicBezTo>
                <a:lnTo>
                  <a:pt x="190500" y="333375"/>
                </a:lnTo>
                <a:lnTo>
                  <a:pt x="71438" y="333375"/>
                </a:lnTo>
                <a:cubicBezTo>
                  <a:pt x="31998" y="333375"/>
                  <a:pt x="0" y="301377"/>
                  <a:pt x="0" y="261938"/>
                </a:cubicBezTo>
                <a:lnTo>
                  <a:pt x="0" y="119063"/>
                </a:lnTo>
                <a:close/>
              </a:path>
            </a:pathLst>
          </a:custGeom>
          <a:solidFill>
            <a:srgbClr val="FF5E5E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3" name="Text 11"/>
          <p:cNvSpPr/>
          <p:nvPr/>
        </p:nvSpPr>
        <p:spPr>
          <a:xfrm>
            <a:off x="8249604" y="3548105"/>
            <a:ext cx="3584587" cy="304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500" b="1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Analisis</a:t>
            </a: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Koneksi</a:t>
            </a:r>
            <a:endParaRPr lang="en-US" sz="2500" b="1" dirty="0"/>
          </a:p>
        </p:txBody>
      </p:sp>
      <p:sp>
        <p:nvSpPr>
          <p:cNvPr id="14" name="Text 12"/>
          <p:cNvSpPr/>
          <p:nvPr/>
        </p:nvSpPr>
        <p:spPr>
          <a:xfrm>
            <a:off x="8112937" y="4577614"/>
            <a:ext cx="3886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Analisa hubungan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antara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para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pihak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yang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terlibat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dengan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perusahaan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nl-NL" sz="1600" dirty="0"/>
              <a:t>tender melalui informasi, data hukum dan keuangan untuk memeriksa kewajaran dan kemungkinan conflict of interest sehingga didapatkan dug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Mens</a:t>
            </a:r>
            <a:r>
              <a:rPr lang="en-US" sz="1600" b="1" dirty="0">
                <a:solidFill>
                  <a:srgbClr val="FF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Rea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-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nya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2540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Verifikasi dengan Laporan BPK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1371476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Setelah mengumpulkan bukti digital, cocokkan temuan dengan laporan audit Badan Pemeriksa Keuangan (BPK) untuk memperkuat argumen.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54000" y="2488847"/>
            <a:ext cx="5435600" cy="1879600"/>
          </a:xfrm>
          <a:custGeom>
            <a:avLst/>
            <a:gdLst/>
            <a:ahLst/>
            <a:cxnLst/>
            <a:rect l="l" t="t" r="r" b="b"/>
            <a:pathLst>
              <a:path w="5435600" h="1879600">
                <a:moveTo>
                  <a:pt x="101592" y="0"/>
                </a:moveTo>
                <a:lnTo>
                  <a:pt x="5334008" y="0"/>
                </a:lnTo>
                <a:cubicBezTo>
                  <a:pt x="5390116" y="0"/>
                  <a:pt x="5435600" y="45484"/>
                  <a:pt x="5435600" y="101592"/>
                </a:cubicBezTo>
                <a:lnTo>
                  <a:pt x="5435600" y="1778008"/>
                </a:lnTo>
                <a:cubicBezTo>
                  <a:pt x="5435600" y="1834116"/>
                  <a:pt x="5390116" y="1879600"/>
                  <a:pt x="53340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080FF">
              <a:alpha val="12549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5" name="Shape 3"/>
          <p:cNvSpPr/>
          <p:nvPr/>
        </p:nvSpPr>
        <p:spPr>
          <a:xfrm>
            <a:off x="517483" y="275539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11576" y="29825"/>
                </a:moveTo>
                <a:cubicBezTo>
                  <a:pt x="116220" y="23440"/>
                  <a:pt x="114791" y="14511"/>
                  <a:pt x="108406" y="9867"/>
                </a:cubicBezTo>
                <a:cubicBezTo>
                  <a:pt x="102022" y="5224"/>
                  <a:pt x="93092" y="6653"/>
                  <a:pt x="88449" y="13037"/>
                </a:cubicBezTo>
                <a:lnTo>
                  <a:pt x="41121" y="78090"/>
                </a:lnTo>
                <a:lnTo>
                  <a:pt x="24378" y="61347"/>
                </a:lnTo>
                <a:cubicBezTo>
                  <a:pt x="18797" y="55766"/>
                  <a:pt x="9733" y="55766"/>
                  <a:pt x="4152" y="61347"/>
                </a:cubicBezTo>
                <a:cubicBezTo>
                  <a:pt x="-1429" y="66928"/>
                  <a:pt x="-1429" y="75992"/>
                  <a:pt x="4152" y="81573"/>
                </a:cubicBezTo>
                <a:lnTo>
                  <a:pt x="32727" y="110148"/>
                </a:lnTo>
                <a:cubicBezTo>
                  <a:pt x="35674" y="113094"/>
                  <a:pt x="39782" y="114613"/>
                  <a:pt x="43934" y="114300"/>
                </a:cubicBezTo>
                <a:cubicBezTo>
                  <a:pt x="48086" y="113987"/>
                  <a:pt x="51926" y="111844"/>
                  <a:pt x="54382" y="108451"/>
                </a:cubicBezTo>
                <a:lnTo>
                  <a:pt x="111532" y="29870"/>
                </a:lnTo>
                <a:close/>
                <a:moveTo>
                  <a:pt x="168726" y="90547"/>
                </a:moveTo>
                <a:cubicBezTo>
                  <a:pt x="173370" y="84162"/>
                  <a:pt x="171941" y="75233"/>
                  <a:pt x="165556" y="70589"/>
                </a:cubicBezTo>
                <a:cubicBezTo>
                  <a:pt x="159172" y="65946"/>
                  <a:pt x="150242" y="67374"/>
                  <a:pt x="145599" y="73759"/>
                </a:cubicBezTo>
                <a:lnTo>
                  <a:pt x="69696" y="178103"/>
                </a:lnTo>
                <a:lnTo>
                  <a:pt x="38666" y="147072"/>
                </a:lnTo>
                <a:cubicBezTo>
                  <a:pt x="33084" y="141491"/>
                  <a:pt x="24021" y="141491"/>
                  <a:pt x="18440" y="147072"/>
                </a:cubicBezTo>
                <a:cubicBezTo>
                  <a:pt x="12859" y="152653"/>
                  <a:pt x="12859" y="161717"/>
                  <a:pt x="18440" y="167298"/>
                </a:cubicBezTo>
                <a:lnTo>
                  <a:pt x="61302" y="210160"/>
                </a:lnTo>
                <a:cubicBezTo>
                  <a:pt x="64249" y="213107"/>
                  <a:pt x="68357" y="214625"/>
                  <a:pt x="72509" y="214313"/>
                </a:cubicBezTo>
                <a:cubicBezTo>
                  <a:pt x="76661" y="214000"/>
                  <a:pt x="80501" y="211857"/>
                  <a:pt x="82957" y="208464"/>
                </a:cubicBezTo>
                <a:lnTo>
                  <a:pt x="168682" y="90592"/>
                </a:ln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6" name="Text 4"/>
          <p:cNvSpPr/>
          <p:nvPr/>
        </p:nvSpPr>
        <p:spPr>
          <a:xfrm>
            <a:off x="850858" y="2692003"/>
            <a:ext cx="4635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800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Manfaat Verifikasi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7158" y="3149060"/>
            <a:ext cx="5029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Laporan BPK berisi temuan administratif, hukum, dan keuangan yang menjadi dasar hukum penyimpangan anggaran. Kesesuaian antara data OSINT dan temuan BPK meningkatkan kredibilitas publikasi.</a:t>
            </a:r>
            <a:endParaRPr lang="en-US" sz="1600" dirty="0"/>
          </a:p>
        </p:txBody>
      </p:sp>
      <p:pic>
        <p:nvPicPr>
          <p:cNvPr id="8" name="Image 0" descr="https://kimi-web-img.moonshot.cn/img/www.redfin.com/f35a645f1816599c3f0b0abaad31c428058125ba.jpg"/>
          <p:cNvPicPr>
            <a:picLocks noChangeAspect="1"/>
          </p:cNvPicPr>
          <p:nvPr/>
        </p:nvPicPr>
        <p:blipFill>
          <a:blip r:embed="rId3"/>
          <a:srcRect l="9111" r="9111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Studi Kasus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106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 06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accent1">
                <a:lumMod val="5000"/>
                <a:lumOff val="95000"/>
              </a:schemeClr>
            </a:gs>
            <a:gs pos="89000">
              <a:srgbClr val="00B0F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24AE3-D04F-DD41-B5E3-1D1CE7AA6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>
            <a:extLst>
              <a:ext uri="{FF2B5EF4-FFF2-40B4-BE49-F238E27FC236}">
                <a16:creationId xmlns:a16="http://schemas.microsoft.com/office/drawing/2014/main" id="{F44847EA-0E94-BB57-8890-AACE95DAE22A}"/>
              </a:ext>
            </a:extLst>
          </p:cNvPr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0FECC4EF-FFF6-9E85-F811-5D1D20AAD0E0}"/>
              </a:ext>
            </a:extLst>
          </p:cNvPr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CE916260-761F-5862-0303-2F746352BB41}"/>
              </a:ext>
            </a:extLst>
          </p:cNvPr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0078D156-8B13-4A23-C233-CBB4F2C52D5B}"/>
              </a:ext>
            </a:extLst>
          </p:cNvPr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4852A38F-DBE6-4D5A-AD89-99FE15735246}"/>
              </a:ext>
            </a:extLst>
          </p:cNvPr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DA13A389-3685-6902-2055-030FD080FD0F}"/>
              </a:ext>
            </a:extLst>
          </p:cNvPr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F0DC35D9-4643-FFCD-CC5A-462843C763EB}"/>
              </a:ext>
            </a:extLst>
          </p:cNvPr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5D3BFEE6-7092-A1E0-6C8D-A31F691E5434}"/>
              </a:ext>
            </a:extLst>
          </p:cNvPr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E440E409-94DE-5B9B-1AE1-F3DB1236D3B1}"/>
              </a:ext>
            </a:extLst>
          </p:cNvPr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B16CD5E0-0495-C941-7600-A86CF66345F8}"/>
              </a:ext>
            </a:extLst>
          </p:cNvPr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B2424D0A-E562-B201-F97F-EE0DFBA2CB6C}"/>
              </a:ext>
            </a:extLst>
          </p:cNvPr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Google Shape;307;p8">
            <a:extLst>
              <a:ext uri="{FF2B5EF4-FFF2-40B4-BE49-F238E27FC236}">
                <a16:creationId xmlns:a16="http://schemas.microsoft.com/office/drawing/2014/main" id="{E77CFA37-8561-3AEC-CD48-BD240B0EFEFE}"/>
              </a:ext>
            </a:extLst>
          </p:cNvPr>
          <p:cNvSpPr txBox="1">
            <a:spLocks/>
          </p:cNvSpPr>
          <p:nvPr/>
        </p:nvSpPr>
        <p:spPr>
          <a:xfrm>
            <a:off x="910734" y="267307"/>
            <a:ext cx="9882554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accent6"/>
              </a:buClr>
              <a:buSzPts val="4400"/>
              <a:buFont typeface="Arial Black"/>
              <a:buNone/>
            </a:pPr>
            <a:r>
              <a:rPr lang="sv-SE"/>
              <a:t>APA YANG DIDAPAT DARI AHU</a:t>
            </a:r>
            <a:endParaRPr lang="sv-SE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0D9562-6C87-E479-9258-07F984533D5E}"/>
              </a:ext>
            </a:extLst>
          </p:cNvPr>
          <p:cNvGrpSpPr/>
          <p:nvPr/>
        </p:nvGrpSpPr>
        <p:grpSpPr>
          <a:xfrm>
            <a:off x="304800" y="1143000"/>
            <a:ext cx="11226800" cy="5715000"/>
            <a:chOff x="1334257" y="2101065"/>
            <a:chExt cx="9322734" cy="4373674"/>
          </a:xfrm>
        </p:grpSpPr>
        <p:pic>
          <p:nvPicPr>
            <p:cNvPr id="22" name="Google Shape;311;p8">
              <a:extLst>
                <a:ext uri="{FF2B5EF4-FFF2-40B4-BE49-F238E27FC236}">
                  <a16:creationId xmlns:a16="http://schemas.microsoft.com/office/drawing/2014/main" id="{2942C693-7DFD-25ED-B639-5A27D6E61F2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4257" y="2124727"/>
              <a:ext cx="2837776" cy="4350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312;p8">
              <a:extLst>
                <a:ext uri="{FF2B5EF4-FFF2-40B4-BE49-F238E27FC236}">
                  <a16:creationId xmlns:a16="http://schemas.microsoft.com/office/drawing/2014/main" id="{940277BF-39D1-9F75-45E5-984B64E2806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63550" y="2124727"/>
              <a:ext cx="2787990" cy="4350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313;p8">
              <a:extLst>
                <a:ext uri="{FF2B5EF4-FFF2-40B4-BE49-F238E27FC236}">
                  <a16:creationId xmlns:a16="http://schemas.microsoft.com/office/drawing/2014/main" id="{BD5DC339-D11D-717B-0DCE-2F286AEE56A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69002" y="2101065"/>
              <a:ext cx="2787989" cy="43676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6099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accent1">
                <a:lumMod val="5000"/>
                <a:lumOff val="95000"/>
              </a:schemeClr>
            </a:gs>
            <a:gs pos="89000">
              <a:srgbClr val="00B0F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7E661-924A-9371-5F48-F4BD1066F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>
            <a:extLst>
              <a:ext uri="{FF2B5EF4-FFF2-40B4-BE49-F238E27FC236}">
                <a16:creationId xmlns:a16="http://schemas.microsoft.com/office/drawing/2014/main" id="{264A0004-A2B4-A7F7-3B8B-0D7F80F9BF51}"/>
              </a:ext>
            </a:extLst>
          </p:cNvPr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D25DAD2-8996-3E1F-B23C-E77877B6DA1D}"/>
              </a:ext>
            </a:extLst>
          </p:cNvPr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C106E74-F8D5-35A5-DE0B-88D52C7DEA9D}"/>
              </a:ext>
            </a:extLst>
          </p:cNvPr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3E8DEAB-C294-8427-F782-B196E3CA90A8}"/>
              </a:ext>
            </a:extLst>
          </p:cNvPr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0735570-149D-BCDD-5C5A-3CE509D0448A}"/>
              </a:ext>
            </a:extLst>
          </p:cNvPr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31F8F5F4-7A7D-343A-B7BE-813C844B697A}"/>
              </a:ext>
            </a:extLst>
          </p:cNvPr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16496480-D6A0-DBCB-D6BC-7E2F699F438F}"/>
              </a:ext>
            </a:extLst>
          </p:cNvPr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D3FA610B-07A3-741C-3DCE-D602FDD9A244}"/>
              </a:ext>
            </a:extLst>
          </p:cNvPr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77430C77-4D23-2D4F-6F95-D1F785D9E599}"/>
              </a:ext>
            </a:extLst>
          </p:cNvPr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4896FF4D-A618-0E29-D874-48FB48F06F3D}"/>
              </a:ext>
            </a:extLst>
          </p:cNvPr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4DBE656D-E425-4900-1DF7-FDFAF9601AB1}"/>
              </a:ext>
            </a:extLst>
          </p:cNvPr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Google Shape;307;p8">
            <a:extLst>
              <a:ext uri="{FF2B5EF4-FFF2-40B4-BE49-F238E27FC236}">
                <a16:creationId xmlns:a16="http://schemas.microsoft.com/office/drawing/2014/main" id="{A599C39C-0424-BE96-8488-7B47CB09C486}"/>
              </a:ext>
            </a:extLst>
          </p:cNvPr>
          <p:cNvSpPr txBox="1">
            <a:spLocks/>
          </p:cNvSpPr>
          <p:nvPr/>
        </p:nvSpPr>
        <p:spPr>
          <a:xfrm>
            <a:off x="0" y="407007"/>
            <a:ext cx="1219200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accent6"/>
              </a:buClr>
              <a:buSzPts val="4400"/>
              <a:buFont typeface="Arial Black"/>
              <a:buNone/>
            </a:pPr>
            <a:r>
              <a:rPr lang="sv-SE" dirty="0"/>
              <a:t>APA YANG DIDAPAT DARI MODI ESDM</a:t>
            </a:r>
          </a:p>
        </p:txBody>
      </p:sp>
      <p:pic>
        <p:nvPicPr>
          <p:cNvPr id="320" name="Google Shape;3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3311" y="1251303"/>
            <a:ext cx="9308386" cy="620031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822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accent1">
                <a:lumMod val="5000"/>
                <a:lumOff val="95000"/>
              </a:schemeClr>
            </a:gs>
            <a:gs pos="89000">
              <a:srgbClr val="00B0F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A9A4B-1CEF-A04A-707D-2CCE14A8D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>
            <a:extLst>
              <a:ext uri="{FF2B5EF4-FFF2-40B4-BE49-F238E27FC236}">
                <a16:creationId xmlns:a16="http://schemas.microsoft.com/office/drawing/2014/main" id="{355DD3DB-4DD8-B844-AD0B-48E7E3EE59DF}"/>
              </a:ext>
            </a:extLst>
          </p:cNvPr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47E693B9-96C1-0CE1-4951-F44523E33CCD}"/>
              </a:ext>
            </a:extLst>
          </p:cNvPr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CB2DAA5-AA3A-D017-B8F6-352C71B466FF}"/>
              </a:ext>
            </a:extLst>
          </p:cNvPr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1D14C8F0-8BAF-3547-6FAC-ECBE474BF221}"/>
              </a:ext>
            </a:extLst>
          </p:cNvPr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3F200DA-3660-26C7-133F-0410F47EB7C7}"/>
              </a:ext>
            </a:extLst>
          </p:cNvPr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6F27AEF0-4B71-13F6-6FCD-E3C43BA3D1A2}"/>
              </a:ext>
            </a:extLst>
          </p:cNvPr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643C800F-3486-DE14-AE41-23DA74E9E6A8}"/>
              </a:ext>
            </a:extLst>
          </p:cNvPr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947229C1-A737-A684-4024-FBDF73FDD603}"/>
              </a:ext>
            </a:extLst>
          </p:cNvPr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57208BA9-E837-6507-FECA-FD8C329171CC}"/>
              </a:ext>
            </a:extLst>
          </p:cNvPr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ABDEF01A-EB03-1A8F-56F8-3CAB5789D2D2}"/>
              </a:ext>
            </a:extLst>
          </p:cNvPr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7DF746BA-3D9A-85E2-E9C5-95E86473871A}"/>
              </a:ext>
            </a:extLst>
          </p:cNvPr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Google Shape;307;p8">
            <a:extLst>
              <a:ext uri="{FF2B5EF4-FFF2-40B4-BE49-F238E27FC236}">
                <a16:creationId xmlns:a16="http://schemas.microsoft.com/office/drawing/2014/main" id="{D7F6E89F-4286-63C9-DAE8-EAD8853149A6}"/>
              </a:ext>
            </a:extLst>
          </p:cNvPr>
          <p:cNvSpPr txBox="1">
            <a:spLocks/>
          </p:cNvSpPr>
          <p:nvPr/>
        </p:nvSpPr>
        <p:spPr>
          <a:xfrm>
            <a:off x="0" y="923770"/>
            <a:ext cx="1219200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accent6"/>
              </a:buClr>
              <a:buSzPts val="4400"/>
              <a:buFont typeface="Arial Black"/>
              <a:buNone/>
            </a:pPr>
            <a:r>
              <a:rPr lang="sv-SE" dirty="0"/>
              <a:t>APA YANG DIDAPAT DARI LPJK</a:t>
            </a:r>
          </a:p>
        </p:txBody>
      </p:sp>
      <p:pic>
        <p:nvPicPr>
          <p:cNvPr id="334" name="Google Shape;334;p10"/>
          <p:cNvPicPr preferRelativeResize="0"/>
          <p:nvPr/>
        </p:nvPicPr>
        <p:blipFill rotWithShape="1">
          <a:blip r:embed="rId3">
            <a:alphaModFix/>
          </a:blip>
          <a:srcRect t="7921"/>
          <a:stretch>
            <a:fillRect/>
          </a:stretch>
        </p:blipFill>
        <p:spPr>
          <a:xfrm>
            <a:off x="603992" y="2349500"/>
            <a:ext cx="10984016" cy="410175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776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accent1">
                <a:lumMod val="5000"/>
                <a:lumOff val="95000"/>
              </a:schemeClr>
            </a:gs>
            <a:gs pos="89000">
              <a:srgbClr val="00B0F0"/>
            </a:gs>
            <a:gs pos="100000">
              <a:srgbClr val="00B0F0"/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17EA23-B0A0-11E3-3A8D-60E3E2AD2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>
            <a:extLst>
              <a:ext uri="{FF2B5EF4-FFF2-40B4-BE49-F238E27FC236}">
                <a16:creationId xmlns:a16="http://schemas.microsoft.com/office/drawing/2014/main" id="{6F9C1EB3-CF59-0343-051E-65E39DADAD00}"/>
              </a:ext>
            </a:extLst>
          </p:cNvPr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5269253-9195-17DB-B326-AA812B2FC984}"/>
              </a:ext>
            </a:extLst>
          </p:cNvPr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D0118295-BD15-5AAD-ADE8-B70D8CBCE35E}"/>
              </a:ext>
            </a:extLst>
          </p:cNvPr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8B1CFE55-791A-0B57-0CA7-6D37E087826E}"/>
              </a:ext>
            </a:extLst>
          </p:cNvPr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61318B4-ADE4-1C3B-1206-E6D9BC2BDB14}"/>
              </a:ext>
            </a:extLst>
          </p:cNvPr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BBDC074A-21D9-6A6F-88A1-FD6DCF595A9C}"/>
              </a:ext>
            </a:extLst>
          </p:cNvPr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DBED3EDD-CE25-9A4B-976E-EB3FF0F53005}"/>
              </a:ext>
            </a:extLst>
          </p:cNvPr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06623EB8-D993-99A7-8192-0FB5DF26176C}"/>
              </a:ext>
            </a:extLst>
          </p:cNvPr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C7FF4C10-9C62-C6BA-5C65-1AEF987BF192}"/>
              </a:ext>
            </a:extLst>
          </p:cNvPr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08DD9FBB-A891-7723-E615-285D7DED4C06}"/>
              </a:ext>
            </a:extLst>
          </p:cNvPr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838FC7E-3246-C3DB-325E-FDA632A240A2}"/>
              </a:ext>
            </a:extLst>
          </p:cNvPr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Google Shape;307;p8">
            <a:extLst>
              <a:ext uri="{FF2B5EF4-FFF2-40B4-BE49-F238E27FC236}">
                <a16:creationId xmlns:a16="http://schemas.microsoft.com/office/drawing/2014/main" id="{569C45A4-991B-75F0-C39A-927BA02D92BD}"/>
              </a:ext>
            </a:extLst>
          </p:cNvPr>
          <p:cNvSpPr txBox="1">
            <a:spLocks/>
          </p:cNvSpPr>
          <p:nvPr/>
        </p:nvSpPr>
        <p:spPr>
          <a:xfrm>
            <a:off x="0" y="923770"/>
            <a:ext cx="1219200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accent6"/>
              </a:buClr>
              <a:buSzPts val="4400"/>
              <a:buFont typeface="Arial Black"/>
              <a:buNone/>
            </a:pPr>
            <a:r>
              <a:rPr lang="sv-SE" dirty="0"/>
              <a:t>APA YANG DIDAPAT DARI LHKPN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5AC16A-4AB4-CC7F-9012-960DF5776D60}"/>
              </a:ext>
            </a:extLst>
          </p:cNvPr>
          <p:cNvGrpSpPr/>
          <p:nvPr/>
        </p:nvGrpSpPr>
        <p:grpSpPr>
          <a:xfrm>
            <a:off x="76200" y="1832802"/>
            <a:ext cx="12052300" cy="4987097"/>
            <a:chOff x="463315" y="2258569"/>
            <a:chExt cx="11192812" cy="4068204"/>
          </a:xfrm>
        </p:grpSpPr>
        <p:pic>
          <p:nvPicPr>
            <p:cNvPr id="349" name="Google Shape;349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88913" y="2258569"/>
              <a:ext cx="3767214" cy="4041648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351" name="Google Shape;351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13797" y="2285126"/>
              <a:ext cx="3735670" cy="4041647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352" name="Google Shape;352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3315" y="2299665"/>
              <a:ext cx="3414687" cy="3986237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65569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"/>
          <p:cNvSpPr txBox="1">
            <a:spLocks noGrp="1"/>
          </p:cNvSpPr>
          <p:nvPr>
            <p:ph type="title"/>
          </p:nvPr>
        </p:nvSpPr>
        <p:spPr>
          <a:xfrm>
            <a:off x="1397000" y="422192"/>
            <a:ext cx="8292904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CONTOH HASIL </a:t>
            </a:r>
            <a:r>
              <a:rPr lang="en-US" i="1" dirty="0"/>
              <a:t>PROFILING</a:t>
            </a:r>
            <a:endParaRPr dirty="0"/>
          </a:p>
        </p:txBody>
      </p:sp>
      <p:sp>
        <p:nvSpPr>
          <p:cNvPr id="358" name="Google Shape;358;p1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1BFB77-4E39-A096-5D07-B3D5B6855A1F}"/>
              </a:ext>
            </a:extLst>
          </p:cNvPr>
          <p:cNvGrpSpPr/>
          <p:nvPr/>
        </p:nvGrpSpPr>
        <p:grpSpPr>
          <a:xfrm>
            <a:off x="0" y="1295400"/>
            <a:ext cx="12192000" cy="5257800"/>
            <a:chOff x="313361" y="2016517"/>
            <a:chExt cx="11317340" cy="3933929"/>
          </a:xfrm>
        </p:grpSpPr>
        <p:graphicFrame>
          <p:nvGraphicFramePr>
            <p:cNvPr id="359" name="Google Shape;359;p12"/>
            <p:cNvGraphicFramePr/>
            <p:nvPr>
              <p:extLst>
                <p:ext uri="{D42A27DB-BD31-4B8C-83A1-F6EECF244321}">
                  <p14:modId xmlns:p14="http://schemas.microsoft.com/office/powerpoint/2010/main" val="1970389494"/>
                </p:ext>
              </p:extLst>
            </p:nvPr>
          </p:nvGraphicFramePr>
          <p:xfrm>
            <a:off x="313361" y="2016517"/>
            <a:ext cx="10571855" cy="3053587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2847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84722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84722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84722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4081200"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/>
                      </a:p>
                    </a:txBody>
                    <a:tcPr marL="91450" marR="91450" marT="45725" marB="45725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/>
                      </a:p>
                    </a:txBody>
                    <a:tcPr marL="91450" marR="91450" marT="45725" marB="45725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/>
                      </a:p>
                    </a:txBody>
                    <a:tcPr marL="91450" marR="91450" marT="45725" marB="45725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/>
                      </a:p>
                    </a:txBody>
                    <a:tcPr marL="91450" marR="91450" marT="45725" marB="457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pic>
          <p:nvPicPr>
            <p:cNvPr id="360" name="Google Shape;360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6209" y="2238855"/>
              <a:ext cx="2765822" cy="3711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2"/>
            <p:cNvPicPr preferRelativeResize="0"/>
            <p:nvPr/>
          </p:nvPicPr>
          <p:blipFill rotWithShape="1">
            <a:blip r:embed="rId4">
              <a:alphaModFix/>
            </a:blip>
            <a:srcRect l="4307" t="3972" r="3910" b="10322"/>
            <a:stretch/>
          </p:blipFill>
          <p:spPr>
            <a:xfrm>
              <a:off x="427201" y="2238855"/>
              <a:ext cx="2665169" cy="3684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045665" y="2230307"/>
              <a:ext cx="2765823" cy="3684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864878" y="2199726"/>
              <a:ext cx="2765823" cy="37147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4"/>
          <p:cNvSpPr/>
          <p:nvPr/>
        </p:nvSpPr>
        <p:spPr>
          <a:xfrm>
            <a:off x="6502317" y="2184050"/>
            <a:ext cx="543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02317" y="2539625"/>
            <a:ext cx="543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7D18F4-82B2-7C9C-D185-AF891B9C69E0}"/>
              </a:ext>
            </a:extLst>
          </p:cNvPr>
          <p:cNvGrpSpPr/>
          <p:nvPr/>
        </p:nvGrpSpPr>
        <p:grpSpPr>
          <a:xfrm>
            <a:off x="5278428" y="4545973"/>
            <a:ext cx="6913572" cy="2186878"/>
            <a:chOff x="0" y="4395184"/>
            <a:chExt cx="6913572" cy="21868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055A3-A8B8-4D2C-40A7-25B802EB54C6}"/>
                </a:ext>
              </a:extLst>
            </p:cNvPr>
            <p:cNvSpPr txBox="1"/>
            <p:nvPr/>
          </p:nvSpPr>
          <p:spPr>
            <a:xfrm>
              <a:off x="0" y="4395184"/>
              <a:ext cx="6221894" cy="3726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2250"/>
                </a:lnSpc>
                <a:spcBef>
                  <a:spcPts val="2400"/>
                </a:spcBef>
                <a:spcAft>
                  <a:spcPts val="1200"/>
                </a:spcAft>
                <a:buNone/>
              </a:pPr>
              <a:r>
                <a:rPr lang="en-ID" b="1" dirty="0">
                  <a:effectLst/>
                  <a:latin typeface="quote-cjk-patch"/>
                </a:rPr>
                <a:t>⚖️ </a:t>
              </a:r>
              <a:r>
                <a:rPr lang="en-ID" b="1" dirty="0" err="1">
                  <a:effectLst/>
                  <a:latin typeface="quote-cjk-patch"/>
                </a:rPr>
                <a:t>Perkembangan</a:t>
              </a:r>
              <a:r>
                <a:rPr lang="en-ID" b="1" dirty="0">
                  <a:effectLst/>
                  <a:latin typeface="quote-cjk-patch"/>
                </a:rPr>
                <a:t> Hukum </a:t>
              </a:r>
              <a:r>
                <a:rPr lang="en-ID" b="1" dirty="0" err="1">
                  <a:effectLst/>
                  <a:latin typeface="quote-cjk-patch"/>
                </a:rPr>
                <a:t>Terkini</a:t>
              </a:r>
              <a:endParaRPr lang="en-ID" b="1" dirty="0">
                <a:effectLst/>
                <a:latin typeface="quote-cjk-patch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270C87-E6D8-D679-3CEF-63F226000FB7}"/>
                </a:ext>
              </a:extLst>
            </p:cNvPr>
            <p:cNvSpPr txBox="1"/>
            <p:nvPr/>
          </p:nvSpPr>
          <p:spPr>
            <a:xfrm>
              <a:off x="170151" y="4766180"/>
              <a:ext cx="6743421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D" sz="1600" b="0" i="0" dirty="0">
                  <a:effectLst/>
                  <a:latin typeface="quote-cjk-patch"/>
                </a:rPr>
                <a:t>Pada Maret 2024, </a:t>
              </a:r>
              <a:r>
                <a:rPr lang="en-ID" sz="1600" b="1" i="0" dirty="0">
                  <a:effectLst/>
                  <a:latin typeface="quote-cjk-patch"/>
                </a:rPr>
                <a:t>KPK</a:t>
              </a:r>
              <a:r>
                <a:rPr lang="en-ID" sz="1600" b="0" i="0" dirty="0">
                  <a:effectLst/>
                  <a:latin typeface="quote-cjk-patch"/>
                </a:rPr>
                <a:t> </a:t>
              </a:r>
              <a:r>
                <a:rPr lang="en-ID" sz="1600" b="0" i="0" dirty="0" err="1">
                  <a:effectLst/>
                  <a:latin typeface="quote-cjk-patch"/>
                </a:rPr>
                <a:t>mengumumkan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perkembangan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signifikan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dalam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penyelidikan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kasus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korupsi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pengadaan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barang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untuk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rumah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dinas</a:t>
              </a:r>
              <a:r>
                <a:rPr lang="en-ID" sz="1600" b="0" i="0" dirty="0">
                  <a:effectLst/>
                  <a:latin typeface="quote-cjk-patch"/>
                </a:rPr>
                <a:t> DPR, yang </a:t>
              </a:r>
              <a:r>
                <a:rPr lang="en-ID" sz="1600" b="0" i="0" dirty="0" err="1">
                  <a:effectLst/>
                  <a:latin typeface="quote-cjk-patch"/>
                </a:rPr>
                <a:t>mencakup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tidak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hanya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gorden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tetapi</a:t>
              </a:r>
              <a:r>
                <a:rPr lang="en-ID" sz="1600" b="0" i="0" dirty="0">
                  <a:effectLst/>
                  <a:latin typeface="quote-cjk-patch"/>
                </a:rPr>
                <a:t> juga </a:t>
              </a:r>
              <a:r>
                <a:rPr lang="en-ID" sz="1600" b="0" i="0" dirty="0" err="1">
                  <a:effectLst/>
                  <a:latin typeface="quote-cjk-patch"/>
                </a:rPr>
                <a:t>pengadaan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perabotan</a:t>
              </a:r>
              <a:r>
                <a:rPr lang="en-ID" sz="1600" b="0" i="0" dirty="0">
                  <a:effectLst/>
                  <a:latin typeface="quote-cjk-patch"/>
                </a:rPr>
                <a:t> </a:t>
              </a:r>
              <a:r>
                <a:rPr lang="en-ID" sz="1600" b="0" i="0" dirty="0" err="1">
                  <a:effectLst/>
                  <a:latin typeface="quote-cjk-patch"/>
                </a:rPr>
                <a:t>lainnya</a:t>
              </a:r>
              <a:r>
                <a:rPr lang="en-ID" sz="1600" b="0" i="0" dirty="0">
                  <a:effectLst/>
                  <a:latin typeface="quote-cjk-patch"/>
                </a:rPr>
                <a:t>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D" sz="1600" dirty="0"/>
                <a:t>KPK </a:t>
              </a:r>
              <a:r>
                <a:rPr lang="en-ID" sz="1600" dirty="0" err="1"/>
                <a:t>melakukan</a:t>
              </a:r>
              <a:r>
                <a:rPr lang="en-ID" sz="1600" dirty="0"/>
                <a:t> </a:t>
              </a:r>
              <a:r>
                <a:rPr lang="en-ID" sz="1600" dirty="0" err="1"/>
                <a:t>tindakan</a:t>
              </a:r>
              <a:r>
                <a:rPr lang="en-ID" sz="1600" dirty="0"/>
                <a:t> </a:t>
              </a:r>
              <a:r>
                <a:rPr lang="en-ID" sz="1600" dirty="0" err="1"/>
                <a:t>pencegahan</a:t>
              </a:r>
              <a:r>
                <a:rPr lang="en-ID" sz="1600" dirty="0"/>
                <a:t> </a:t>
              </a:r>
              <a:r>
                <a:rPr lang="en-ID" sz="1600" dirty="0" err="1"/>
                <a:t>terhadap</a:t>
              </a:r>
              <a:r>
                <a:rPr lang="en-ID" sz="1600" dirty="0"/>
                <a:t> </a:t>
              </a:r>
              <a:r>
                <a:rPr lang="en-ID" sz="1600" b="1" dirty="0"/>
                <a:t>7 orang</a:t>
              </a:r>
              <a:r>
                <a:rPr lang="en-ID" sz="1600" dirty="0"/>
                <a:t>, </a:t>
              </a:r>
              <a:r>
                <a:rPr lang="en-ID" sz="1600" dirty="0" err="1"/>
                <a:t>termasuk</a:t>
              </a:r>
              <a:r>
                <a:rPr lang="en-ID" sz="1600" dirty="0"/>
                <a:t> </a:t>
              </a:r>
              <a:r>
                <a:rPr lang="en-ID" sz="1600" b="1" dirty="0" err="1"/>
                <a:t>Sekretaris</a:t>
              </a:r>
              <a:r>
                <a:rPr lang="en-ID" sz="1600" b="1" dirty="0"/>
                <a:t> </a:t>
              </a:r>
              <a:r>
                <a:rPr lang="en-ID" sz="1600" b="1" dirty="0" err="1"/>
                <a:t>Jenderal</a:t>
              </a:r>
              <a:r>
                <a:rPr lang="en-ID" sz="1600" b="1" dirty="0"/>
                <a:t> DPR Indra Iskandar.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ID" sz="1600" dirty="0" err="1"/>
                <a:t>Proyek</a:t>
              </a:r>
              <a:r>
                <a:rPr lang="en-ID" sz="1600" dirty="0"/>
                <a:t> yang </a:t>
              </a:r>
              <a:r>
                <a:rPr lang="en-ID" sz="1600" dirty="0" err="1"/>
                <a:t>diduga</a:t>
              </a:r>
              <a:r>
                <a:rPr lang="en-ID" sz="1600" dirty="0"/>
                <a:t> </a:t>
              </a:r>
              <a:r>
                <a:rPr lang="en-ID" sz="1600" dirty="0" err="1"/>
                <a:t>dikorupsi</a:t>
              </a:r>
              <a:r>
                <a:rPr lang="en-ID" sz="1600" dirty="0"/>
                <a:t> </a:t>
              </a:r>
              <a:r>
                <a:rPr lang="en-ID" sz="1600" dirty="0" err="1"/>
                <a:t>nilainya</a:t>
              </a:r>
              <a:r>
                <a:rPr lang="en-ID" sz="1600" dirty="0"/>
                <a:t> </a:t>
              </a:r>
              <a:r>
                <a:rPr lang="en-ID" sz="1600" dirty="0" err="1"/>
                <a:t>sekitar</a:t>
              </a:r>
              <a:r>
                <a:rPr lang="en-ID" sz="1600" dirty="0"/>
                <a:t> </a:t>
              </a:r>
              <a:r>
                <a:rPr lang="en-ID" sz="1600" b="1" dirty="0"/>
                <a:t>Rp120 </a:t>
              </a:r>
              <a:r>
                <a:rPr lang="en-ID" sz="1600" b="1" dirty="0" err="1"/>
                <a:t>miliar</a:t>
              </a:r>
              <a:r>
                <a:rPr lang="en-ID" sz="1600" dirty="0"/>
                <a:t>, </a:t>
              </a:r>
              <a:r>
                <a:rPr lang="en-ID" sz="1600" dirty="0" err="1"/>
                <a:t>dengan</a:t>
              </a:r>
              <a:r>
                <a:rPr lang="en-ID" sz="1600" dirty="0"/>
                <a:t> </a:t>
              </a:r>
              <a:r>
                <a:rPr lang="en-ID" sz="1600" dirty="0" err="1"/>
                <a:t>perkiraan</a:t>
              </a:r>
              <a:r>
                <a:rPr lang="en-ID" sz="1600" dirty="0"/>
                <a:t> </a:t>
              </a:r>
              <a:r>
                <a:rPr lang="en-ID" sz="1600" dirty="0" err="1"/>
                <a:t>sementara</a:t>
              </a:r>
              <a:r>
                <a:rPr lang="en-ID" sz="1600" dirty="0"/>
                <a:t> </a:t>
              </a:r>
              <a:r>
                <a:rPr lang="en-ID" sz="1600" dirty="0" err="1"/>
                <a:t>kerugian</a:t>
              </a:r>
              <a:r>
                <a:rPr lang="en-ID" sz="1600" dirty="0"/>
                <a:t> negara </a:t>
              </a:r>
              <a:r>
                <a:rPr lang="en-ID" sz="1600" dirty="0" err="1"/>
                <a:t>mencapai</a:t>
              </a:r>
              <a:r>
                <a:rPr lang="en-ID" sz="1600" dirty="0"/>
                <a:t> </a:t>
              </a:r>
              <a:r>
                <a:rPr lang="en-ID" sz="1600" b="1" dirty="0" err="1"/>
                <a:t>puluhan</a:t>
              </a:r>
              <a:r>
                <a:rPr lang="en-ID" sz="1600" b="1" dirty="0"/>
                <a:t> </a:t>
              </a:r>
              <a:r>
                <a:rPr lang="en-ID" sz="1600" b="1" dirty="0" err="1"/>
                <a:t>miliar</a:t>
              </a:r>
              <a:r>
                <a:rPr lang="en-ID" sz="1600" dirty="0"/>
                <a:t> rupiah </a:t>
              </a:r>
            </a:p>
          </p:txBody>
        </p:sp>
      </p:grpSp>
      <p:pic>
        <p:nvPicPr>
          <p:cNvPr id="21" name="Picture 20" descr="A person in glasses holding a microphone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DDB8D99C-192E-E2EC-2FB6-2247C9B74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679" y="266700"/>
            <a:ext cx="6469617" cy="4001422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63252" y="107000"/>
            <a:ext cx="4388598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STUDI KASUS 1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 1"/>
          <p:cNvSpPr/>
          <p:nvPr/>
        </p:nvSpPr>
        <p:spPr>
          <a:xfrm>
            <a:off x="363252" y="462476"/>
            <a:ext cx="43885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hlinkClick r:id="rId5"/>
              </a:rPr>
              <a:t>Kasus Tirai DPR 43,5 Miliar</a:t>
            </a:r>
            <a:endParaRPr lang="en-US" sz="1600" dirty="0"/>
          </a:p>
        </p:txBody>
      </p:sp>
      <p:sp>
        <p:nvSpPr>
          <p:cNvPr id="25" name="Text 2"/>
          <p:cNvSpPr/>
          <p:nvPr/>
        </p:nvSpPr>
        <p:spPr>
          <a:xfrm>
            <a:off x="363252" y="1136668"/>
            <a:ext cx="480824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ICW menggunakan OSINT untuk menginvestigasi tender tirai kediaman anggota DPR yang </a:t>
            </a: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terindikasi </a:t>
            </a:r>
            <a:r>
              <a:rPr lang="en-US" sz="1600" b="1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high risk</a:t>
            </a: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 opentender.</a:t>
            </a:r>
            <a:endParaRPr lang="en-US" sz="1600" dirty="0"/>
          </a:p>
        </p:txBody>
      </p:sp>
      <p:sp>
        <p:nvSpPr>
          <p:cNvPr id="26" name="Text 3"/>
          <p:cNvSpPr/>
          <p:nvPr/>
        </p:nvSpPr>
        <p:spPr>
          <a:xfrm>
            <a:off x="363252" y="1762856"/>
            <a:ext cx="4808247" cy="891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1600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Fakta 1: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Dari 49 pendaftar, hanya 3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perusahaan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mengajukan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penawaran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</a:p>
          <a:p>
            <a:r>
              <a:rPr lang="en-US" sz="1600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Fakta 2: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Dua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perusahaan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dinyatakan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tidak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lulus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kualifikasi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</a:p>
          <a:p>
            <a:r>
              <a:rPr lang="en-US" sz="1600" dirty="0" err="1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Temuan</a:t>
            </a:r>
            <a:r>
              <a:rPr lang="en-US" sz="1600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Hanya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satu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kandidat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yang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memenuhi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syarat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(PT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Bertiga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Mitra Solusi), 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mengindikasikan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>
                <a:solidFill>
                  <a:srgbClr val="FFFFFF"/>
                </a:solidFill>
                <a:highlight>
                  <a:srgbClr val="FF5E5E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tender </a:t>
            </a:r>
            <a:r>
              <a:rPr lang="en-US" sz="1600" dirty="0" err="1">
                <a:solidFill>
                  <a:srgbClr val="FFFFFF"/>
                </a:solidFill>
                <a:highlight>
                  <a:srgbClr val="FF5E5E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formalitas</a:t>
            </a:r>
            <a:r>
              <a:rPr lang="en-US" sz="1600" dirty="0">
                <a:solidFill>
                  <a:srgbClr val="FFFFFF"/>
                </a:solidFill>
                <a:highlight>
                  <a:srgbClr val="FF5E5E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6F24F1-45A7-6E88-F22D-D56CAD51D566}"/>
              </a:ext>
            </a:extLst>
          </p:cNvPr>
          <p:cNvSpPr txBox="1"/>
          <p:nvPr/>
        </p:nvSpPr>
        <p:spPr>
          <a:xfrm>
            <a:off x="279320" y="3032530"/>
            <a:ext cx="48921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ID" sz="1600" b="1" i="0" dirty="0">
                <a:effectLst/>
                <a:latin typeface="quote-cjk-patch"/>
              </a:rPr>
              <a:t>Awal Mula </a:t>
            </a:r>
            <a:r>
              <a:rPr lang="en-ID" sz="1600" b="1" i="0" dirty="0" err="1">
                <a:effectLst/>
                <a:latin typeface="quote-cjk-patch"/>
              </a:rPr>
              <a:t>Kontroversi</a:t>
            </a:r>
            <a:r>
              <a:rPr lang="en-ID" sz="1600" b="0" i="0" dirty="0">
                <a:effectLst/>
                <a:latin typeface="quote-cjk-patch"/>
              </a:rPr>
              <a:t>: </a:t>
            </a:r>
            <a:r>
              <a:rPr lang="en-ID" sz="1600" b="0" i="0" dirty="0" err="1">
                <a:effectLst/>
                <a:latin typeface="quote-cjk-patch"/>
              </a:rPr>
              <a:t>Masyarakatakat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mengetahui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rencana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pengadaan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gorden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bernilai</a:t>
            </a:r>
            <a:r>
              <a:rPr lang="en-ID" sz="1600" b="0" i="0" dirty="0">
                <a:effectLst/>
                <a:latin typeface="quote-cjk-patch"/>
              </a:rPr>
              <a:t> Rp 48,7 </a:t>
            </a:r>
            <a:r>
              <a:rPr lang="en-ID" sz="1600" b="0" i="0" dirty="0" err="1">
                <a:effectLst/>
                <a:latin typeface="quote-cjk-patch"/>
              </a:rPr>
              <a:t>miliar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melalui</a:t>
            </a:r>
            <a:r>
              <a:rPr lang="en-ID" sz="1600" b="0" i="0" dirty="0">
                <a:effectLst/>
                <a:latin typeface="quote-cjk-patch"/>
              </a:rPr>
              <a:t> situs </a:t>
            </a:r>
            <a:r>
              <a:rPr lang="en-ID" sz="1600" b="1" i="0" dirty="0">
                <a:effectLst/>
                <a:latin typeface="quote-cjk-patch"/>
              </a:rPr>
              <a:t>LPSE (</a:t>
            </a:r>
            <a:r>
              <a:rPr lang="en-ID" sz="1600" b="1" i="0" dirty="0" err="1">
                <a:effectLst/>
                <a:latin typeface="quote-cjk-patch"/>
              </a:rPr>
              <a:t>Layanan</a:t>
            </a:r>
            <a:r>
              <a:rPr lang="en-ID" sz="1600" b="1" i="0" dirty="0">
                <a:effectLst/>
                <a:latin typeface="quote-cjk-patch"/>
              </a:rPr>
              <a:t> </a:t>
            </a:r>
            <a:r>
              <a:rPr lang="en-ID" sz="1600" b="1" i="0" dirty="0" err="1">
                <a:effectLst/>
                <a:latin typeface="quote-cjk-patch"/>
              </a:rPr>
              <a:t>Pengadaan</a:t>
            </a:r>
            <a:r>
              <a:rPr lang="en-ID" sz="1600" b="1" i="0" dirty="0">
                <a:effectLst/>
                <a:latin typeface="quote-cjk-patch"/>
              </a:rPr>
              <a:t> </a:t>
            </a:r>
            <a:r>
              <a:rPr lang="en-ID" sz="1600" b="1" i="0" dirty="0" err="1">
                <a:effectLst/>
                <a:latin typeface="quote-cjk-patch"/>
              </a:rPr>
              <a:t>Secara</a:t>
            </a:r>
            <a:r>
              <a:rPr lang="en-ID" sz="1600" b="1" i="0" dirty="0">
                <a:effectLst/>
                <a:latin typeface="quote-cjk-patch"/>
              </a:rPr>
              <a:t> Elektronik) DPR</a:t>
            </a:r>
            <a:r>
              <a:rPr lang="en-ID" sz="1600" b="0" i="0" dirty="0">
                <a:effectLst/>
                <a:latin typeface="quote-cjk-patch"/>
              </a:rPr>
              <a:t> pada </a:t>
            </a:r>
            <a:r>
              <a:rPr lang="en-ID" sz="1600" b="0" i="0" dirty="0" err="1">
                <a:effectLst/>
                <a:latin typeface="quote-cjk-patch"/>
              </a:rPr>
              <a:t>akhir</a:t>
            </a:r>
            <a:r>
              <a:rPr lang="en-ID" sz="1600" b="0" i="0" dirty="0">
                <a:effectLst/>
                <a:latin typeface="quote-cjk-patch"/>
              </a:rPr>
              <a:t> Maret 2022. </a:t>
            </a:r>
            <a:r>
              <a:rPr lang="en-ID" sz="1600" b="0" i="0" dirty="0" err="1">
                <a:effectLst/>
                <a:latin typeface="quote-cjk-patch"/>
              </a:rPr>
              <a:t>Anggaran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ini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dijelaskan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untuk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mengganti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gorden</a:t>
            </a:r>
            <a:r>
              <a:rPr lang="en-ID" sz="1600" b="0" i="0" dirty="0">
                <a:effectLst/>
                <a:latin typeface="quote-cjk-patch"/>
              </a:rPr>
              <a:t> yang </a:t>
            </a:r>
            <a:r>
              <a:rPr lang="en-ID" sz="1600" b="0" i="0" dirty="0" err="1">
                <a:effectLst/>
                <a:latin typeface="quote-cjk-patch"/>
              </a:rPr>
              <a:t>sudah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berusia</a:t>
            </a:r>
            <a:r>
              <a:rPr lang="en-ID" sz="1600" b="0" i="0" dirty="0">
                <a:effectLst/>
                <a:latin typeface="quote-cjk-patch"/>
              </a:rPr>
              <a:t> 13 </a:t>
            </a:r>
            <a:r>
              <a:rPr lang="en-ID" sz="1600" b="0" i="0" dirty="0" err="1">
                <a:effectLst/>
                <a:latin typeface="quote-cjk-patch"/>
              </a:rPr>
              <a:t>tahun</a:t>
            </a:r>
            <a:r>
              <a:rPr lang="en-ID" sz="1600" b="0" i="0" dirty="0">
                <a:effectLst/>
                <a:latin typeface="quote-cjk-patch"/>
              </a:rPr>
              <a:t> dan </a:t>
            </a:r>
            <a:r>
              <a:rPr lang="en-ID" sz="1600" b="0" i="0" dirty="0" err="1">
                <a:effectLst/>
                <a:latin typeface="quote-cjk-patch"/>
              </a:rPr>
              <a:t>kondisinya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sudah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tidak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layak</a:t>
            </a:r>
            <a:r>
              <a:rPr lang="en-ID" sz="1600" b="0" i="0" dirty="0">
                <a:effectLst/>
                <a:latin typeface="quote-cjk-patch"/>
              </a:rPr>
              <a:t> 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818675-F941-3986-D5A1-5BAEF96E5726}"/>
              </a:ext>
            </a:extLst>
          </p:cNvPr>
          <p:cNvSpPr txBox="1"/>
          <p:nvPr/>
        </p:nvSpPr>
        <p:spPr>
          <a:xfrm>
            <a:off x="231087" y="4615936"/>
            <a:ext cx="50243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b="1" i="0" dirty="0" err="1">
                <a:effectLst/>
                <a:latin typeface="quote-cjk-patch"/>
              </a:rPr>
              <a:t>Reaksi</a:t>
            </a:r>
            <a:r>
              <a:rPr lang="en-ID" sz="1600" b="1" i="0" dirty="0">
                <a:effectLst/>
                <a:latin typeface="quote-cjk-patch"/>
              </a:rPr>
              <a:t> Publik dan Internal</a:t>
            </a:r>
            <a:r>
              <a:rPr lang="en-ID" sz="1600" b="0" i="0" dirty="0">
                <a:effectLst/>
                <a:latin typeface="quote-cjk-patch"/>
              </a:rPr>
              <a:t>: </a:t>
            </a:r>
            <a:r>
              <a:rPr lang="en-ID" sz="1600" b="0" i="0" dirty="0" err="1">
                <a:effectLst/>
                <a:latin typeface="quote-cjk-patch"/>
              </a:rPr>
              <a:t>Rencana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pengadaan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ini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menuai</a:t>
            </a:r>
            <a:r>
              <a:rPr lang="en-ID" sz="1600" b="0" i="0" dirty="0">
                <a:effectLst/>
                <a:latin typeface="quote-cjk-patch"/>
              </a:rPr>
              <a:t> </a:t>
            </a:r>
            <a:r>
              <a:rPr lang="en-ID" sz="1600" b="1" i="0" dirty="0" err="1">
                <a:effectLst/>
                <a:latin typeface="quote-cjk-patch"/>
              </a:rPr>
              <a:t>kritik</a:t>
            </a:r>
            <a:r>
              <a:rPr lang="en-ID" sz="1600" b="1" i="0" dirty="0">
                <a:effectLst/>
                <a:latin typeface="quote-cjk-patch"/>
              </a:rPr>
              <a:t> </a:t>
            </a:r>
            <a:r>
              <a:rPr lang="en-ID" sz="1600" b="1" i="0" dirty="0" err="1">
                <a:effectLst/>
                <a:latin typeface="quote-cjk-patch"/>
              </a:rPr>
              <a:t>tajam</a:t>
            </a:r>
            <a:r>
              <a:rPr lang="en-ID" sz="1600" b="0" i="0" dirty="0">
                <a:effectLst/>
                <a:latin typeface="quote-cjk-patch"/>
              </a:rPr>
              <a:t> </a:t>
            </a:r>
            <a:r>
              <a:rPr lang="en-ID" sz="1600" b="0" i="0" dirty="0" err="1">
                <a:effectLst/>
                <a:latin typeface="quote-cjk-patch"/>
              </a:rPr>
              <a:t>dari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berbagai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pihak</a:t>
            </a:r>
            <a:r>
              <a:rPr lang="en-ID" sz="1600" b="0" i="0" dirty="0">
                <a:effectLst/>
                <a:latin typeface="quote-cjk-patch"/>
              </a:rPr>
              <a:t>, </a:t>
            </a:r>
            <a:r>
              <a:rPr lang="en-ID" sz="1600" b="0" i="0" dirty="0" err="1">
                <a:effectLst/>
                <a:latin typeface="quote-cjk-patch"/>
              </a:rPr>
              <a:t>termasuk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fraksi-fraksi</a:t>
            </a:r>
            <a:r>
              <a:rPr lang="en-ID" sz="1600" b="0" i="0" dirty="0">
                <a:effectLst/>
                <a:latin typeface="quote-cjk-patch"/>
              </a:rPr>
              <a:t> di </a:t>
            </a:r>
            <a:r>
              <a:rPr lang="en-ID" sz="1600" b="0" i="0" dirty="0" err="1">
                <a:effectLst/>
                <a:latin typeface="quote-cjk-patch"/>
              </a:rPr>
              <a:t>dalam</a:t>
            </a:r>
            <a:r>
              <a:rPr lang="en-ID" sz="1600" b="0" i="0" dirty="0">
                <a:effectLst/>
                <a:latin typeface="quote-cjk-patch"/>
              </a:rPr>
              <a:t> DPR </a:t>
            </a:r>
            <a:r>
              <a:rPr lang="en-ID" sz="1600" b="0" i="0" dirty="0" err="1">
                <a:effectLst/>
                <a:latin typeface="quote-cjk-patch"/>
              </a:rPr>
              <a:t>sendiri</a:t>
            </a:r>
            <a:r>
              <a:rPr lang="en-ID" sz="1600" b="0" i="0" dirty="0">
                <a:effectLst/>
                <a:latin typeface="quote-cjk-patch"/>
              </a:rPr>
              <a:t> . Badan </a:t>
            </a:r>
            <a:r>
              <a:rPr lang="en-ID" sz="1600" b="0" i="0" dirty="0" err="1">
                <a:effectLst/>
                <a:latin typeface="quote-cjk-patch"/>
              </a:rPr>
              <a:t>Urusan</a:t>
            </a:r>
            <a:r>
              <a:rPr lang="en-ID" sz="1600" b="0" i="0" dirty="0">
                <a:effectLst/>
                <a:latin typeface="quote-cjk-patch"/>
              </a:rPr>
              <a:t> Rumah </a:t>
            </a:r>
            <a:r>
              <a:rPr lang="en-ID" sz="1600" b="0" i="0" dirty="0" err="1">
                <a:effectLst/>
                <a:latin typeface="quote-cjk-patch"/>
              </a:rPr>
              <a:t>Tangga</a:t>
            </a:r>
            <a:r>
              <a:rPr lang="en-ID" sz="1600" b="0" i="0" dirty="0">
                <a:effectLst/>
                <a:latin typeface="quote-cjk-patch"/>
              </a:rPr>
              <a:t> (BURT) DPR </a:t>
            </a:r>
            <a:r>
              <a:rPr lang="en-ID" sz="1600" b="0" i="0" dirty="0" err="1">
                <a:effectLst/>
                <a:latin typeface="quote-cjk-patch"/>
              </a:rPr>
              <a:t>sempat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meminta</a:t>
            </a:r>
            <a:r>
              <a:rPr lang="en-ID" sz="1600" b="0" i="0" dirty="0">
                <a:effectLst/>
                <a:latin typeface="quote-cjk-patch"/>
              </a:rPr>
              <a:t> BPK </a:t>
            </a:r>
            <a:r>
              <a:rPr lang="en-ID" sz="1600" b="0" i="0" dirty="0" err="1">
                <a:effectLst/>
                <a:latin typeface="quote-cjk-patch"/>
              </a:rPr>
              <a:t>untuk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mengaudit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proyek</a:t>
            </a:r>
            <a:r>
              <a:rPr lang="en-ID" sz="1600" b="0" i="0" dirty="0">
                <a:effectLst/>
                <a:latin typeface="quote-cjk-patch"/>
              </a:rPr>
              <a:t> </a:t>
            </a:r>
            <a:r>
              <a:rPr lang="en-ID" sz="1600" b="0" i="0" dirty="0" err="1">
                <a:effectLst/>
                <a:latin typeface="quote-cjk-patch"/>
              </a:rPr>
              <a:t>ini</a:t>
            </a:r>
            <a:r>
              <a:rPr lang="en-ID" sz="1600" b="0" i="0" dirty="0">
                <a:effectLst/>
                <a:latin typeface="quote-cjk-patch"/>
              </a:rPr>
              <a:t> . </a:t>
            </a:r>
            <a:r>
              <a:rPr lang="en-ID" sz="1600" b="0" i="0" dirty="0" err="1">
                <a:effectLst/>
                <a:latin typeface="quote-cjk-patch"/>
              </a:rPr>
              <a:t>Akhirnya</a:t>
            </a:r>
            <a:r>
              <a:rPr lang="en-ID" sz="1600" b="0" i="0" dirty="0">
                <a:effectLst/>
                <a:latin typeface="quote-cjk-patch"/>
              </a:rPr>
              <a:t>, pada 17 Mei 2022, DPR </a:t>
            </a:r>
            <a:r>
              <a:rPr lang="en-ID" sz="1600" b="0" i="0" dirty="0" err="1">
                <a:effectLst/>
                <a:highlight>
                  <a:srgbClr val="FFFF00"/>
                </a:highlight>
                <a:latin typeface="quote-cjk-patch"/>
              </a:rPr>
              <a:t>memutuskan</a:t>
            </a:r>
            <a:r>
              <a:rPr lang="en-ID" sz="1600" b="0" i="0" dirty="0">
                <a:effectLst/>
                <a:highlight>
                  <a:srgbClr val="FFFF00"/>
                </a:highlight>
                <a:latin typeface="quote-cjk-patch"/>
              </a:rPr>
              <a:t> </a:t>
            </a:r>
            <a:r>
              <a:rPr lang="en-ID" sz="1600" b="0" i="0" dirty="0" err="1">
                <a:effectLst/>
                <a:highlight>
                  <a:srgbClr val="FFFF00"/>
                </a:highlight>
                <a:latin typeface="quote-cjk-patch"/>
              </a:rPr>
              <a:t>untuk</a:t>
            </a:r>
            <a:r>
              <a:rPr lang="en-ID" sz="1600" b="0" i="0" dirty="0">
                <a:effectLst/>
                <a:highlight>
                  <a:srgbClr val="FFFF00"/>
                </a:highlight>
                <a:latin typeface="quote-cjk-patch"/>
              </a:rPr>
              <a:t> </a:t>
            </a:r>
            <a:r>
              <a:rPr lang="en-ID" sz="1600" b="1" i="0" dirty="0" err="1">
                <a:effectLst/>
                <a:highlight>
                  <a:srgbClr val="FFFF00"/>
                </a:highlight>
                <a:latin typeface="quote-cjk-patch"/>
              </a:rPr>
              <a:t>membatalkan</a:t>
            </a:r>
            <a:r>
              <a:rPr lang="en-ID" sz="1600" b="0" i="0" dirty="0">
                <a:effectLst/>
                <a:highlight>
                  <a:srgbClr val="FFFF00"/>
                </a:highlight>
                <a:latin typeface="quote-cjk-patch"/>
              </a:rPr>
              <a:t> </a:t>
            </a:r>
            <a:r>
              <a:rPr lang="en-ID" sz="1600" b="0" i="0" dirty="0" err="1">
                <a:effectLst/>
                <a:highlight>
                  <a:srgbClr val="FFFF00"/>
                </a:highlight>
                <a:latin typeface="quote-cjk-patch"/>
              </a:rPr>
              <a:t>proyek</a:t>
            </a:r>
            <a:r>
              <a:rPr lang="en-ID" sz="1600" b="0" i="0" dirty="0">
                <a:effectLst/>
                <a:highlight>
                  <a:srgbClr val="FFFF00"/>
                </a:highlight>
                <a:latin typeface="quote-cjk-patch"/>
              </a:rPr>
              <a:t> </a:t>
            </a:r>
            <a:r>
              <a:rPr lang="en-ID" sz="1600" b="0" i="0" dirty="0" err="1">
                <a:effectLst/>
                <a:highlight>
                  <a:srgbClr val="FFFF00"/>
                </a:highlight>
                <a:latin typeface="quote-cjk-patch"/>
              </a:rPr>
              <a:t>pengadaan</a:t>
            </a:r>
            <a:r>
              <a:rPr lang="en-ID" sz="1600" b="0" i="0" dirty="0">
                <a:effectLst/>
                <a:highlight>
                  <a:srgbClr val="FFFF00"/>
                </a:highlight>
                <a:latin typeface="quote-cjk-patch"/>
              </a:rPr>
              <a:t> </a:t>
            </a:r>
            <a:r>
              <a:rPr lang="en-ID" sz="1600" b="0" i="0" dirty="0" err="1">
                <a:effectLst/>
                <a:highlight>
                  <a:srgbClr val="FFFF00"/>
                </a:highlight>
                <a:latin typeface="quote-cjk-patch"/>
              </a:rPr>
              <a:t>gorden</a:t>
            </a:r>
            <a:r>
              <a:rPr lang="en-ID" sz="1600" b="0" i="0" dirty="0">
                <a:effectLst/>
                <a:highlight>
                  <a:srgbClr val="FFFF00"/>
                </a:highlight>
                <a:latin typeface="quote-cjk-patch"/>
              </a:rPr>
              <a:t> </a:t>
            </a:r>
            <a:r>
              <a:rPr lang="en-ID" sz="1600" b="0" i="0" dirty="0" err="1">
                <a:effectLst/>
                <a:highlight>
                  <a:srgbClr val="FFFF00"/>
                </a:highlight>
                <a:latin typeface="quote-cjk-patch"/>
              </a:rPr>
              <a:t>tersebut</a:t>
            </a:r>
            <a:endParaRPr lang="en-ID" sz="16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3B06AF-B821-BB5F-7BFE-C279D0DB7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">
            <a:extLst>
              <a:ext uri="{FF2B5EF4-FFF2-40B4-BE49-F238E27FC236}">
                <a16:creationId xmlns:a16="http://schemas.microsoft.com/office/drawing/2014/main" id="{79D33B73-ABEA-023E-39C0-8629AFC86F50}"/>
              </a:ext>
            </a:extLst>
          </p:cNvPr>
          <p:cNvSpPr/>
          <p:nvPr/>
        </p:nvSpPr>
        <p:spPr>
          <a:xfrm>
            <a:off x="-24130" y="6262370"/>
            <a:ext cx="12216130" cy="468630"/>
          </a:xfrm>
          <a:prstGeom prst="rect">
            <a:avLst/>
          </a:prstGeom>
          <a:solidFill>
            <a:srgbClr val="00B0F0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13446A37-F0D1-64F7-5524-71FF7A0E746C}"/>
              </a:ext>
            </a:extLst>
          </p:cNvPr>
          <p:cNvSpPr/>
          <p:nvPr/>
        </p:nvSpPr>
        <p:spPr>
          <a:xfrm>
            <a:off x="-24130" y="6262370"/>
            <a:ext cx="12216130" cy="468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8-27-19:57:41-d2nf5d98bjvh7rlivsl0.png">
            <a:extLst>
              <a:ext uri="{FF2B5EF4-FFF2-40B4-BE49-F238E27FC236}">
                <a16:creationId xmlns:a16="http://schemas.microsoft.com/office/drawing/2014/main" id="{7D1B07B1-05CE-1BD8-D88E-C712EC4A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740" y="2921810"/>
            <a:ext cx="2205964" cy="2817320"/>
          </a:xfrm>
          <a:prstGeom prst="rect">
            <a:avLst/>
          </a:prstGeom>
        </p:spPr>
      </p:pic>
      <p:pic>
        <p:nvPicPr>
          <p:cNvPr id="20" name="Image 1" descr="https://kimi-img.moonshot.cn/pub/slides/slides_tmpl/image/25-08-27-19:57:41-d2nf5d98bjvh7rlivskg.png">
            <a:extLst>
              <a:ext uri="{FF2B5EF4-FFF2-40B4-BE49-F238E27FC236}">
                <a16:creationId xmlns:a16="http://schemas.microsoft.com/office/drawing/2014/main" id="{C72FB0EE-2B02-2EB8-0B4B-B756C91E4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754" y="1165860"/>
            <a:ext cx="2034775" cy="2595541"/>
          </a:xfrm>
          <a:prstGeom prst="rect">
            <a:avLst/>
          </a:prstGeom>
        </p:spPr>
      </p:pic>
      <p:sp>
        <p:nvSpPr>
          <p:cNvPr id="21" name="Shape 17">
            <a:extLst>
              <a:ext uri="{FF2B5EF4-FFF2-40B4-BE49-F238E27FC236}">
                <a16:creationId xmlns:a16="http://schemas.microsoft.com/office/drawing/2014/main" id="{4D558A6E-212B-57F8-CDDA-3D43D85832D1}"/>
              </a:ext>
            </a:extLst>
          </p:cNvPr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8B3F9218-20A7-1ED9-7DE0-CC865EE66BD4}"/>
              </a:ext>
            </a:extLst>
          </p:cNvPr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47D8AA87-1FE2-44C3-22C4-DCF5770CAC80}"/>
              </a:ext>
            </a:extLst>
          </p:cNvPr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4DA49564-E2DE-DBC6-8310-43BD2D46011D}"/>
              </a:ext>
            </a:extLst>
          </p:cNvPr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1">
            <a:extLst>
              <a:ext uri="{FF2B5EF4-FFF2-40B4-BE49-F238E27FC236}">
                <a16:creationId xmlns:a16="http://schemas.microsoft.com/office/drawing/2014/main" id="{6817A7C0-23B6-D0F9-6732-775EA9EBF18B}"/>
              </a:ext>
            </a:extLst>
          </p:cNvPr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1D78640D-AA8F-8E71-A685-7E83616D35B5}"/>
              </a:ext>
            </a:extLst>
          </p:cNvPr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3">
            <a:extLst>
              <a:ext uri="{FF2B5EF4-FFF2-40B4-BE49-F238E27FC236}">
                <a16:creationId xmlns:a16="http://schemas.microsoft.com/office/drawing/2014/main" id="{C340FA98-F600-9A82-2EED-18C76DC7FEA0}"/>
              </a:ext>
            </a:extLst>
          </p:cNvPr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28" name="Text 24">
            <a:extLst>
              <a:ext uri="{FF2B5EF4-FFF2-40B4-BE49-F238E27FC236}">
                <a16:creationId xmlns:a16="http://schemas.microsoft.com/office/drawing/2014/main" id="{6BC2810F-C8FB-6A15-D1F4-543FA4106020}"/>
              </a:ext>
            </a:extLst>
          </p:cNvPr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5">
            <a:extLst>
              <a:ext uri="{FF2B5EF4-FFF2-40B4-BE49-F238E27FC236}">
                <a16:creationId xmlns:a16="http://schemas.microsoft.com/office/drawing/2014/main" id="{94E00901-C8F5-6B0B-5663-EEE0887CCAFD}"/>
              </a:ext>
            </a:extLst>
          </p:cNvPr>
          <p:cNvSpPr/>
          <p:nvPr/>
        </p:nvSpPr>
        <p:spPr>
          <a:xfrm>
            <a:off x="-24130" y="6479540"/>
            <a:ext cx="12216130" cy="37782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30" name="Text 26">
            <a:extLst>
              <a:ext uri="{FF2B5EF4-FFF2-40B4-BE49-F238E27FC236}">
                <a16:creationId xmlns:a16="http://schemas.microsoft.com/office/drawing/2014/main" id="{642F2DE8-566F-4F15-8E0F-F700195414BD}"/>
              </a:ext>
            </a:extLst>
          </p:cNvPr>
          <p:cNvSpPr/>
          <p:nvPr/>
        </p:nvSpPr>
        <p:spPr>
          <a:xfrm>
            <a:off x="-24130" y="6479540"/>
            <a:ext cx="12216130" cy="377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1" name="Image 2" descr="https://kimi-img.moonshot.cn/pub/slides/slides_tmpl/image/25-08-27-19:57:41-d2nf5d98bjvh7rlivsk0.png">
            <a:extLst>
              <a:ext uri="{FF2B5EF4-FFF2-40B4-BE49-F238E27FC236}">
                <a16:creationId xmlns:a16="http://schemas.microsoft.com/office/drawing/2014/main" id="{632116BB-D93D-ADC7-C2D6-D5C40D023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12900" y="1641475"/>
            <a:ext cx="865505" cy="306006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053E091-3819-A822-5F13-3483CEEA6EF0}"/>
              </a:ext>
            </a:extLst>
          </p:cNvPr>
          <p:cNvGrpSpPr/>
          <p:nvPr/>
        </p:nvGrpSpPr>
        <p:grpSpPr>
          <a:xfrm>
            <a:off x="3631586" y="208203"/>
            <a:ext cx="5186045" cy="548005"/>
            <a:chOff x="3679190" y="686435"/>
            <a:chExt cx="5186045" cy="548005"/>
          </a:xfrm>
        </p:grpSpPr>
        <p:sp>
          <p:nvSpPr>
            <p:cNvPr id="2" name="Shape 0">
              <a:extLst>
                <a:ext uri="{FF2B5EF4-FFF2-40B4-BE49-F238E27FC236}">
                  <a16:creationId xmlns:a16="http://schemas.microsoft.com/office/drawing/2014/main" id="{3A47503D-759E-D233-C674-2A006DB40289}"/>
                </a:ext>
              </a:extLst>
            </p:cNvPr>
            <p:cNvSpPr/>
            <p:nvPr/>
          </p:nvSpPr>
          <p:spPr>
            <a:xfrm>
              <a:off x="3679190" y="727075"/>
              <a:ext cx="5186045" cy="507365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3" name="Text 1">
              <a:extLst>
                <a:ext uri="{FF2B5EF4-FFF2-40B4-BE49-F238E27FC236}">
                  <a16:creationId xmlns:a16="http://schemas.microsoft.com/office/drawing/2014/main" id="{006C9634-BB9C-5B03-85CB-5D0CE3170750}"/>
                </a:ext>
              </a:extLst>
            </p:cNvPr>
            <p:cNvSpPr/>
            <p:nvPr/>
          </p:nvSpPr>
          <p:spPr>
            <a:xfrm>
              <a:off x="3679190" y="727075"/>
              <a:ext cx="5186045" cy="5073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4" name="Shape 2">
              <a:extLst>
                <a:ext uri="{FF2B5EF4-FFF2-40B4-BE49-F238E27FC236}">
                  <a16:creationId xmlns:a16="http://schemas.microsoft.com/office/drawing/2014/main" id="{B4DECAD0-1F97-1D24-4ECA-D9368BEDDF1F}"/>
                </a:ext>
              </a:extLst>
            </p:cNvPr>
            <p:cNvSpPr/>
            <p:nvPr/>
          </p:nvSpPr>
          <p:spPr>
            <a:xfrm>
              <a:off x="4721860" y="835025"/>
              <a:ext cx="0" cy="303530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32" name="Text 27">
              <a:extLst>
                <a:ext uri="{FF2B5EF4-FFF2-40B4-BE49-F238E27FC236}">
                  <a16:creationId xmlns:a16="http://schemas.microsoft.com/office/drawing/2014/main" id="{F8D1A6AA-7519-5C42-4C9C-B67BFB4FAF04}"/>
                </a:ext>
              </a:extLst>
            </p:cNvPr>
            <p:cNvSpPr/>
            <p:nvPr/>
          </p:nvSpPr>
          <p:spPr>
            <a:xfrm>
              <a:off x="3806825" y="686435"/>
              <a:ext cx="847090" cy="547092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36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01</a:t>
              </a:r>
              <a:endParaRPr lang="en-US" sz="1600" dirty="0"/>
            </a:p>
          </p:txBody>
        </p:sp>
        <p:sp>
          <p:nvSpPr>
            <p:cNvPr id="33" name="Text 28">
              <a:extLst>
                <a:ext uri="{FF2B5EF4-FFF2-40B4-BE49-F238E27FC236}">
                  <a16:creationId xmlns:a16="http://schemas.microsoft.com/office/drawing/2014/main" id="{1F7EC103-27BA-D900-32CE-8742FF80535F}"/>
                </a:ext>
              </a:extLst>
            </p:cNvPr>
            <p:cNvSpPr/>
            <p:nvPr/>
          </p:nvSpPr>
          <p:spPr>
            <a:xfrm>
              <a:off x="4885055" y="777875"/>
              <a:ext cx="3784600" cy="306784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l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Pengantar OSINT</a:t>
              </a:r>
              <a:endParaRPr lang="en-US" sz="16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C7A82E-EBA1-7586-1507-021E8B7B2525}"/>
              </a:ext>
            </a:extLst>
          </p:cNvPr>
          <p:cNvGrpSpPr/>
          <p:nvPr/>
        </p:nvGrpSpPr>
        <p:grpSpPr>
          <a:xfrm>
            <a:off x="3631586" y="1019401"/>
            <a:ext cx="5186045" cy="548005"/>
            <a:chOff x="3679190" y="1780540"/>
            <a:chExt cx="5186045" cy="548005"/>
          </a:xfrm>
        </p:grpSpPr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4C6E843F-C51D-DCBC-97D7-E5E18D6B7724}"/>
                </a:ext>
              </a:extLst>
            </p:cNvPr>
            <p:cNvSpPr/>
            <p:nvPr/>
          </p:nvSpPr>
          <p:spPr>
            <a:xfrm>
              <a:off x="3679190" y="1821180"/>
              <a:ext cx="5186045" cy="50736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63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6" name="Text 4">
              <a:extLst>
                <a:ext uri="{FF2B5EF4-FFF2-40B4-BE49-F238E27FC236}">
                  <a16:creationId xmlns:a16="http://schemas.microsoft.com/office/drawing/2014/main" id="{E8118E57-7D3F-BC8C-8B12-CCEB9E7A7FC3}"/>
                </a:ext>
              </a:extLst>
            </p:cNvPr>
            <p:cNvSpPr/>
            <p:nvPr/>
          </p:nvSpPr>
          <p:spPr>
            <a:xfrm>
              <a:off x="3679190" y="1821180"/>
              <a:ext cx="5186045" cy="5073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7" name="Shape 5">
              <a:extLst>
                <a:ext uri="{FF2B5EF4-FFF2-40B4-BE49-F238E27FC236}">
                  <a16:creationId xmlns:a16="http://schemas.microsoft.com/office/drawing/2014/main" id="{E0659785-1299-02F3-6E03-D396AAD2627F}"/>
                </a:ext>
              </a:extLst>
            </p:cNvPr>
            <p:cNvSpPr/>
            <p:nvPr/>
          </p:nvSpPr>
          <p:spPr>
            <a:xfrm>
              <a:off x="4721860" y="1929130"/>
              <a:ext cx="0" cy="30353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34" name="Text 29">
              <a:extLst>
                <a:ext uri="{FF2B5EF4-FFF2-40B4-BE49-F238E27FC236}">
                  <a16:creationId xmlns:a16="http://schemas.microsoft.com/office/drawing/2014/main" id="{394BA6BE-52B1-79DA-2165-3F52185C05A7}"/>
                </a:ext>
              </a:extLst>
            </p:cNvPr>
            <p:cNvSpPr/>
            <p:nvPr/>
          </p:nvSpPr>
          <p:spPr>
            <a:xfrm>
              <a:off x="3806825" y="1780540"/>
              <a:ext cx="847090" cy="547092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36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02</a:t>
              </a:r>
              <a:endParaRPr lang="en-US" sz="1600" dirty="0"/>
            </a:p>
          </p:txBody>
        </p:sp>
        <p:sp>
          <p:nvSpPr>
            <p:cNvPr id="35" name="Text 30">
              <a:extLst>
                <a:ext uri="{FF2B5EF4-FFF2-40B4-BE49-F238E27FC236}">
                  <a16:creationId xmlns:a16="http://schemas.microsoft.com/office/drawing/2014/main" id="{5D8F64DA-6979-6518-AF4B-A89F083E0A9C}"/>
                </a:ext>
              </a:extLst>
            </p:cNvPr>
            <p:cNvSpPr/>
            <p:nvPr/>
          </p:nvSpPr>
          <p:spPr>
            <a:xfrm>
              <a:off x="4885055" y="1871980"/>
              <a:ext cx="3784600" cy="306784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l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Kemampuan Dasar</a:t>
              </a:r>
              <a:endParaRPr lang="en-US" sz="16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140C5D-C506-8F1C-4599-D52312384DAF}"/>
              </a:ext>
            </a:extLst>
          </p:cNvPr>
          <p:cNvGrpSpPr/>
          <p:nvPr/>
        </p:nvGrpSpPr>
        <p:grpSpPr>
          <a:xfrm>
            <a:off x="3631586" y="1875740"/>
            <a:ext cx="5186045" cy="548005"/>
            <a:chOff x="3679190" y="2929890"/>
            <a:chExt cx="5186045" cy="548005"/>
          </a:xfrm>
        </p:grpSpPr>
        <p:sp>
          <p:nvSpPr>
            <p:cNvPr id="13" name="Shape 11">
              <a:extLst>
                <a:ext uri="{FF2B5EF4-FFF2-40B4-BE49-F238E27FC236}">
                  <a16:creationId xmlns:a16="http://schemas.microsoft.com/office/drawing/2014/main" id="{C54A081E-08FE-9197-3E09-EBF0C2361FF6}"/>
                </a:ext>
              </a:extLst>
            </p:cNvPr>
            <p:cNvSpPr/>
            <p:nvPr/>
          </p:nvSpPr>
          <p:spPr>
            <a:xfrm>
              <a:off x="3679190" y="2970530"/>
              <a:ext cx="5186045" cy="507365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4" name="Text 12">
              <a:extLst>
                <a:ext uri="{FF2B5EF4-FFF2-40B4-BE49-F238E27FC236}">
                  <a16:creationId xmlns:a16="http://schemas.microsoft.com/office/drawing/2014/main" id="{5DE02E02-3BC7-948F-64F2-36F5DD5B52FE}"/>
                </a:ext>
              </a:extLst>
            </p:cNvPr>
            <p:cNvSpPr/>
            <p:nvPr/>
          </p:nvSpPr>
          <p:spPr>
            <a:xfrm>
              <a:off x="3679190" y="2970530"/>
              <a:ext cx="5186045" cy="5073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15" name="Shape 13">
              <a:extLst>
                <a:ext uri="{FF2B5EF4-FFF2-40B4-BE49-F238E27FC236}">
                  <a16:creationId xmlns:a16="http://schemas.microsoft.com/office/drawing/2014/main" id="{6DE99EC1-662A-682E-79B8-EDACBEE4A79C}"/>
                </a:ext>
              </a:extLst>
            </p:cNvPr>
            <p:cNvSpPr/>
            <p:nvPr/>
          </p:nvSpPr>
          <p:spPr>
            <a:xfrm>
              <a:off x="4721860" y="3078480"/>
              <a:ext cx="0" cy="303530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36" name="Text 31">
              <a:extLst>
                <a:ext uri="{FF2B5EF4-FFF2-40B4-BE49-F238E27FC236}">
                  <a16:creationId xmlns:a16="http://schemas.microsoft.com/office/drawing/2014/main" id="{466B1B12-4C08-D8AD-B0F2-0EADC827DCAE}"/>
                </a:ext>
              </a:extLst>
            </p:cNvPr>
            <p:cNvSpPr/>
            <p:nvPr/>
          </p:nvSpPr>
          <p:spPr>
            <a:xfrm>
              <a:off x="3806825" y="2929890"/>
              <a:ext cx="847090" cy="547092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36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03</a:t>
              </a:r>
              <a:endParaRPr lang="en-US" sz="1600" dirty="0"/>
            </a:p>
          </p:txBody>
        </p:sp>
        <p:sp>
          <p:nvSpPr>
            <p:cNvPr id="37" name="Text 32">
              <a:extLst>
                <a:ext uri="{FF2B5EF4-FFF2-40B4-BE49-F238E27FC236}">
                  <a16:creationId xmlns:a16="http://schemas.microsoft.com/office/drawing/2014/main" id="{7FF71CA5-652E-273F-85B8-DE54D93F243C}"/>
                </a:ext>
              </a:extLst>
            </p:cNvPr>
            <p:cNvSpPr/>
            <p:nvPr/>
          </p:nvSpPr>
          <p:spPr>
            <a:xfrm>
              <a:off x="4885055" y="3021330"/>
              <a:ext cx="3784600" cy="40011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l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Langkah </a:t>
              </a:r>
              <a:r>
                <a:rPr lang="en-US" sz="2000" dirty="0" err="1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Praktis</a:t>
              </a:r>
              <a:r>
                <a:rPr lang="en-US" sz="20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 1-2</a:t>
              </a:r>
              <a:endParaRPr lang="en-US" sz="16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8E4D1E-D9FD-D94E-7D66-B53036A174E9}"/>
              </a:ext>
            </a:extLst>
          </p:cNvPr>
          <p:cNvGrpSpPr/>
          <p:nvPr/>
        </p:nvGrpSpPr>
        <p:grpSpPr>
          <a:xfrm>
            <a:off x="3679190" y="2738755"/>
            <a:ext cx="5186045" cy="548005"/>
            <a:chOff x="3679190" y="3998595"/>
            <a:chExt cx="5186045" cy="548005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76CBF138-D987-519A-94C8-CE0995AB01B3}"/>
                </a:ext>
              </a:extLst>
            </p:cNvPr>
            <p:cNvSpPr/>
            <p:nvPr/>
          </p:nvSpPr>
          <p:spPr>
            <a:xfrm>
              <a:off x="3679190" y="4039235"/>
              <a:ext cx="5186045" cy="50736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63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9" name="Text 7">
              <a:extLst>
                <a:ext uri="{FF2B5EF4-FFF2-40B4-BE49-F238E27FC236}">
                  <a16:creationId xmlns:a16="http://schemas.microsoft.com/office/drawing/2014/main" id="{CBB8AD9F-C64E-5F2D-5B57-4B1DDCD60A28}"/>
                </a:ext>
              </a:extLst>
            </p:cNvPr>
            <p:cNvSpPr/>
            <p:nvPr/>
          </p:nvSpPr>
          <p:spPr>
            <a:xfrm>
              <a:off x="3679190" y="4039235"/>
              <a:ext cx="5186045" cy="5073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10" name="Shape 8">
              <a:extLst>
                <a:ext uri="{FF2B5EF4-FFF2-40B4-BE49-F238E27FC236}">
                  <a16:creationId xmlns:a16="http://schemas.microsoft.com/office/drawing/2014/main" id="{2D8775C8-A14E-0070-5124-D5B6FC6F0FA8}"/>
                </a:ext>
              </a:extLst>
            </p:cNvPr>
            <p:cNvSpPr/>
            <p:nvPr/>
          </p:nvSpPr>
          <p:spPr>
            <a:xfrm>
              <a:off x="4721860" y="4147185"/>
              <a:ext cx="0" cy="30353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38" name="Text 33">
              <a:extLst>
                <a:ext uri="{FF2B5EF4-FFF2-40B4-BE49-F238E27FC236}">
                  <a16:creationId xmlns:a16="http://schemas.microsoft.com/office/drawing/2014/main" id="{3FD7C243-B749-41F6-BCF4-783035529308}"/>
                </a:ext>
              </a:extLst>
            </p:cNvPr>
            <p:cNvSpPr/>
            <p:nvPr/>
          </p:nvSpPr>
          <p:spPr>
            <a:xfrm>
              <a:off x="3806825" y="3998595"/>
              <a:ext cx="847090" cy="547092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36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04</a:t>
              </a:r>
              <a:endParaRPr lang="en-US" sz="1600" dirty="0"/>
            </a:p>
          </p:txBody>
        </p:sp>
        <p:sp>
          <p:nvSpPr>
            <p:cNvPr id="39" name="Text 34">
              <a:extLst>
                <a:ext uri="{FF2B5EF4-FFF2-40B4-BE49-F238E27FC236}">
                  <a16:creationId xmlns:a16="http://schemas.microsoft.com/office/drawing/2014/main" id="{9E3BCC00-8924-6EF4-A0F5-DEAD8856A2A0}"/>
                </a:ext>
              </a:extLst>
            </p:cNvPr>
            <p:cNvSpPr/>
            <p:nvPr/>
          </p:nvSpPr>
          <p:spPr>
            <a:xfrm>
              <a:off x="4885055" y="4090035"/>
              <a:ext cx="3784600" cy="306784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l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Langkah Praktis 4-6</a:t>
              </a:r>
              <a:endParaRPr lang="en-US" sz="16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B77A281-6838-1A8E-4901-F32B9E4822C1}"/>
              </a:ext>
            </a:extLst>
          </p:cNvPr>
          <p:cNvGrpSpPr/>
          <p:nvPr/>
        </p:nvGrpSpPr>
        <p:grpSpPr>
          <a:xfrm>
            <a:off x="3658982" y="3691178"/>
            <a:ext cx="5186045" cy="548005"/>
            <a:chOff x="3679190" y="5052060"/>
            <a:chExt cx="5186045" cy="548005"/>
          </a:xfrm>
        </p:grpSpPr>
        <p:sp>
          <p:nvSpPr>
            <p:cNvPr id="16" name="Shape 14">
              <a:extLst>
                <a:ext uri="{FF2B5EF4-FFF2-40B4-BE49-F238E27FC236}">
                  <a16:creationId xmlns:a16="http://schemas.microsoft.com/office/drawing/2014/main" id="{259FED05-CCB4-5448-9C5A-68D8EBAAFEEE}"/>
                </a:ext>
              </a:extLst>
            </p:cNvPr>
            <p:cNvSpPr/>
            <p:nvPr/>
          </p:nvSpPr>
          <p:spPr>
            <a:xfrm>
              <a:off x="3679190" y="5092700"/>
              <a:ext cx="5186045" cy="507365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17" name="Text 15">
              <a:extLst>
                <a:ext uri="{FF2B5EF4-FFF2-40B4-BE49-F238E27FC236}">
                  <a16:creationId xmlns:a16="http://schemas.microsoft.com/office/drawing/2014/main" id="{A570C07D-B11F-33D1-1383-9C431AC68038}"/>
                </a:ext>
              </a:extLst>
            </p:cNvPr>
            <p:cNvSpPr/>
            <p:nvPr/>
          </p:nvSpPr>
          <p:spPr>
            <a:xfrm>
              <a:off x="3679190" y="5092700"/>
              <a:ext cx="5186045" cy="5073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18" name="Shape 16">
              <a:extLst>
                <a:ext uri="{FF2B5EF4-FFF2-40B4-BE49-F238E27FC236}">
                  <a16:creationId xmlns:a16="http://schemas.microsoft.com/office/drawing/2014/main" id="{E955BFFE-959C-755C-0AC0-4A18EFCC5473}"/>
                </a:ext>
              </a:extLst>
            </p:cNvPr>
            <p:cNvSpPr/>
            <p:nvPr/>
          </p:nvSpPr>
          <p:spPr>
            <a:xfrm>
              <a:off x="4721860" y="5200650"/>
              <a:ext cx="0" cy="303530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40" name="Text 35">
              <a:extLst>
                <a:ext uri="{FF2B5EF4-FFF2-40B4-BE49-F238E27FC236}">
                  <a16:creationId xmlns:a16="http://schemas.microsoft.com/office/drawing/2014/main" id="{65392320-AA05-FE1E-A53B-B9668BEF9CEF}"/>
                </a:ext>
              </a:extLst>
            </p:cNvPr>
            <p:cNvSpPr/>
            <p:nvPr/>
          </p:nvSpPr>
          <p:spPr>
            <a:xfrm>
              <a:off x="3806825" y="5052060"/>
              <a:ext cx="847090" cy="547092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36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05</a:t>
              </a:r>
              <a:endParaRPr lang="en-US" sz="1600" dirty="0"/>
            </a:p>
          </p:txBody>
        </p:sp>
        <p:sp>
          <p:nvSpPr>
            <p:cNvPr id="41" name="Text 36">
              <a:extLst>
                <a:ext uri="{FF2B5EF4-FFF2-40B4-BE49-F238E27FC236}">
                  <a16:creationId xmlns:a16="http://schemas.microsoft.com/office/drawing/2014/main" id="{442EA779-1D41-9F4E-826E-3D8029D7E103}"/>
                </a:ext>
              </a:extLst>
            </p:cNvPr>
            <p:cNvSpPr/>
            <p:nvPr/>
          </p:nvSpPr>
          <p:spPr>
            <a:xfrm>
              <a:off x="4885055" y="5143500"/>
              <a:ext cx="3784600" cy="306784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l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Langkah Praktis 7</a:t>
              </a:r>
              <a:endParaRPr lang="en-US" sz="1600" dirty="0"/>
            </a:p>
          </p:txBody>
        </p:sp>
      </p:grpSp>
      <p:sp>
        <p:nvSpPr>
          <p:cNvPr id="47" name="Shape 0">
            <a:extLst>
              <a:ext uri="{FF2B5EF4-FFF2-40B4-BE49-F238E27FC236}">
                <a16:creationId xmlns:a16="http://schemas.microsoft.com/office/drawing/2014/main" id="{281B7D9F-1556-41BC-390A-141465FE4B63}"/>
              </a:ext>
            </a:extLst>
          </p:cNvPr>
          <p:cNvSpPr/>
          <p:nvPr/>
        </p:nvSpPr>
        <p:spPr>
          <a:xfrm>
            <a:off x="3679190" y="4653107"/>
            <a:ext cx="5186045" cy="50736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63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48" name="Text 1">
            <a:extLst>
              <a:ext uri="{FF2B5EF4-FFF2-40B4-BE49-F238E27FC236}">
                <a16:creationId xmlns:a16="http://schemas.microsoft.com/office/drawing/2014/main" id="{42AEB6BC-B751-0813-E0AD-79022E8F4A89}"/>
              </a:ext>
            </a:extLst>
          </p:cNvPr>
          <p:cNvSpPr/>
          <p:nvPr/>
        </p:nvSpPr>
        <p:spPr>
          <a:xfrm>
            <a:off x="3679190" y="4653107"/>
            <a:ext cx="5186045" cy="507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9" name="Shape 2">
            <a:extLst>
              <a:ext uri="{FF2B5EF4-FFF2-40B4-BE49-F238E27FC236}">
                <a16:creationId xmlns:a16="http://schemas.microsoft.com/office/drawing/2014/main" id="{60590553-08D5-585E-8B62-C13CAF9B8FF4}"/>
              </a:ext>
            </a:extLst>
          </p:cNvPr>
          <p:cNvSpPr/>
          <p:nvPr/>
        </p:nvSpPr>
        <p:spPr>
          <a:xfrm>
            <a:off x="4721860" y="4761057"/>
            <a:ext cx="0" cy="303530"/>
          </a:xfrm>
          <a:prstGeom prst="line">
            <a:avLst/>
          </a:prstGeom>
          <a:noFill/>
          <a:ln w="762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FF2FD35A-5F12-8921-90CB-91889D02B28F}"/>
              </a:ext>
            </a:extLst>
          </p:cNvPr>
          <p:cNvSpPr/>
          <p:nvPr/>
        </p:nvSpPr>
        <p:spPr>
          <a:xfrm>
            <a:off x="3806825" y="4612467"/>
            <a:ext cx="847090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465D92EC-CD52-D280-B9D3-7BEF2AC278FC}"/>
              </a:ext>
            </a:extLst>
          </p:cNvPr>
          <p:cNvSpPr/>
          <p:nvPr/>
        </p:nvSpPr>
        <p:spPr>
          <a:xfrm>
            <a:off x="4885055" y="4703907"/>
            <a:ext cx="37846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Studi Kasus</a:t>
            </a:r>
            <a:endParaRPr lang="en-US" sz="16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EA4FE16-37F5-B573-403B-D203D4BA4A0A}"/>
              </a:ext>
            </a:extLst>
          </p:cNvPr>
          <p:cNvGrpSpPr/>
          <p:nvPr/>
        </p:nvGrpSpPr>
        <p:grpSpPr>
          <a:xfrm>
            <a:off x="3679189" y="5478513"/>
            <a:ext cx="5186045" cy="646331"/>
            <a:chOff x="3699398" y="6471992"/>
            <a:chExt cx="5186045" cy="646331"/>
          </a:xfrm>
        </p:grpSpPr>
        <p:sp>
          <p:nvSpPr>
            <p:cNvPr id="50" name="Shape 3">
              <a:extLst>
                <a:ext uri="{FF2B5EF4-FFF2-40B4-BE49-F238E27FC236}">
                  <a16:creationId xmlns:a16="http://schemas.microsoft.com/office/drawing/2014/main" id="{7223C76D-50BA-B07F-BBE5-E49CC50B80DF}"/>
                </a:ext>
              </a:extLst>
            </p:cNvPr>
            <p:cNvSpPr/>
            <p:nvPr/>
          </p:nvSpPr>
          <p:spPr>
            <a:xfrm>
              <a:off x="3699398" y="6512632"/>
              <a:ext cx="5186045" cy="50736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6350">
              <a:solidFill>
                <a:srgbClr val="000000"/>
              </a:solidFill>
              <a:prstDash val="soli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51" name="Text 4">
              <a:extLst>
                <a:ext uri="{FF2B5EF4-FFF2-40B4-BE49-F238E27FC236}">
                  <a16:creationId xmlns:a16="http://schemas.microsoft.com/office/drawing/2014/main" id="{32F69394-8B1A-DF90-5D03-F33E74C922A3}"/>
                </a:ext>
              </a:extLst>
            </p:cNvPr>
            <p:cNvSpPr/>
            <p:nvPr/>
          </p:nvSpPr>
          <p:spPr>
            <a:xfrm>
              <a:off x="3699398" y="6512632"/>
              <a:ext cx="5186045" cy="5073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 marL="0" indent="0">
                <a:lnSpc>
                  <a:spcPct val="100000"/>
                </a:lnSpc>
                <a:buNone/>
              </a:pPr>
              <a:endParaRPr lang="en-US" sz="1600" dirty="0"/>
            </a:p>
          </p:txBody>
        </p:sp>
        <p:sp>
          <p:nvSpPr>
            <p:cNvPr id="52" name="Shape 5">
              <a:extLst>
                <a:ext uri="{FF2B5EF4-FFF2-40B4-BE49-F238E27FC236}">
                  <a16:creationId xmlns:a16="http://schemas.microsoft.com/office/drawing/2014/main" id="{7B2A557D-C48E-F7D8-6A9F-14F07C70352F}"/>
                </a:ext>
              </a:extLst>
            </p:cNvPr>
            <p:cNvSpPr/>
            <p:nvPr/>
          </p:nvSpPr>
          <p:spPr>
            <a:xfrm>
              <a:off x="4742068" y="6620582"/>
              <a:ext cx="0" cy="30353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prstDash val="solid"/>
              <a:headEnd type="none"/>
              <a:tailEnd type="none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55" name="Text 20">
              <a:extLst>
                <a:ext uri="{FF2B5EF4-FFF2-40B4-BE49-F238E27FC236}">
                  <a16:creationId xmlns:a16="http://schemas.microsoft.com/office/drawing/2014/main" id="{AFCC74D6-4CFA-9932-B525-B352D3E22870}"/>
                </a:ext>
              </a:extLst>
            </p:cNvPr>
            <p:cNvSpPr/>
            <p:nvPr/>
          </p:nvSpPr>
          <p:spPr>
            <a:xfrm>
              <a:off x="3827033" y="6471992"/>
              <a:ext cx="847090" cy="646331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36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07</a:t>
              </a:r>
              <a:endParaRPr lang="en-US" sz="1600" dirty="0"/>
            </a:p>
          </p:txBody>
        </p:sp>
        <p:sp>
          <p:nvSpPr>
            <p:cNvPr id="56" name="Text 21">
              <a:extLst>
                <a:ext uri="{FF2B5EF4-FFF2-40B4-BE49-F238E27FC236}">
                  <a16:creationId xmlns:a16="http://schemas.microsoft.com/office/drawing/2014/main" id="{5990EC25-E409-CF2E-734D-565246F84D47}"/>
                </a:ext>
              </a:extLst>
            </p:cNvPr>
            <p:cNvSpPr/>
            <p:nvPr/>
          </p:nvSpPr>
          <p:spPr>
            <a:xfrm>
              <a:off x="4905263" y="6563432"/>
              <a:ext cx="3784600" cy="306784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indent="0" algn="l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Tantangan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9631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men in military uniforms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5CB81111-772A-2E5F-3428-52C5B449DC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888"/>
          <a:stretch>
            <a:fillRect/>
          </a:stretch>
        </p:blipFill>
        <p:spPr>
          <a:xfrm>
            <a:off x="4550087" y="1780889"/>
            <a:ext cx="7387913" cy="461488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54000" y="254000"/>
            <a:ext cx="594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STUDI KASUS 2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254000" y="609476"/>
            <a:ext cx="543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Kasus Senjata Demo Driver Ojol</a:t>
            </a:r>
            <a:endParaRPr lang="en-US" sz="1600" u="sng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254000" y="1186632"/>
            <a:ext cx="11460922" cy="3507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Investigasi video menunjukkan pemenang tender senjata Polri adalah seorang driver ojol yang tidak memiliki track record.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254000" y="1783408"/>
            <a:ext cx="5435600" cy="353081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700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Analisis OSS:</a:t>
            </a:r>
            <a:r>
              <a:rPr lang="en-US" sz="17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Modal kecil dan bidang usaha tidak </a:t>
            </a:r>
            <a:r>
              <a:rPr lang="en-US" sz="17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relevan</a:t>
            </a:r>
            <a:r>
              <a:rPr lang="en-US" sz="17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253999" y="2935898"/>
            <a:ext cx="419873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Dugaan:</a:t>
            </a: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Perusahaan berfungsi sebagai </a:t>
            </a:r>
            <a:r>
              <a:rPr lang="en-US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perusahaan cangkang (shell company)</a:t>
            </a: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EAB9AE8F-A45B-8AC6-C1F7-57CA7B13B6CF}"/>
              </a:ext>
            </a:extLst>
          </p:cNvPr>
          <p:cNvSpPr/>
          <p:nvPr/>
        </p:nvSpPr>
        <p:spPr>
          <a:xfrm>
            <a:off x="254000" y="2103416"/>
            <a:ext cx="4851400" cy="657156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20000"/>
              </a:lnSpc>
              <a:buNone/>
            </a:pPr>
            <a:r>
              <a:rPr lang="en-US" sz="1700" dirty="0" err="1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Analisis</a:t>
            </a:r>
            <a:r>
              <a:rPr lang="en-US" sz="1700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Street View : </a:t>
            </a:r>
            <a:r>
              <a:rPr lang="en-US" sz="1700" dirty="0"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Ada </a:t>
            </a:r>
            <a:r>
              <a:rPr lang="en-US" sz="1700" dirty="0" err="1"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hubungan</a:t>
            </a:r>
            <a:r>
              <a:rPr lang="en-US" sz="1700" dirty="0"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700" dirty="0" err="1"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antara</a:t>
            </a:r>
            <a:r>
              <a:rPr lang="en-US" sz="1700" dirty="0"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1700" dirty="0" err="1"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Penyedia</a:t>
            </a:r>
            <a:r>
              <a:rPr lang="en-US" sz="1700" dirty="0"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(Perusahaan) dan </a:t>
            </a:r>
            <a:r>
              <a:rPr lang="en-US" sz="1700" dirty="0" err="1"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Pemberi</a:t>
            </a:r>
            <a:r>
              <a:rPr lang="en-US" sz="1700" dirty="0"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Jasa (Polisi) </a:t>
            </a:r>
            <a:endParaRPr lang="en-US" sz="17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4996002"/>
            <a:ext cx="8643620" cy="923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Hambatan</a:t>
            </a: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5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Tantangan</a:t>
            </a: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0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 07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254000" y="2647900"/>
            <a:ext cx="5638800" cy="2425700"/>
          </a:xfrm>
          <a:custGeom>
            <a:avLst/>
            <a:gdLst/>
            <a:ahLst/>
            <a:cxnLst/>
            <a:rect l="l" t="t" r="r" b="b"/>
            <a:pathLst>
              <a:path w="5638800" h="2425700">
                <a:moveTo>
                  <a:pt x="101588" y="0"/>
                </a:moveTo>
                <a:lnTo>
                  <a:pt x="5537212" y="0"/>
                </a:lnTo>
                <a:cubicBezTo>
                  <a:pt x="5593317" y="0"/>
                  <a:pt x="5638800" y="45483"/>
                  <a:pt x="5638800" y="101588"/>
                </a:cubicBezTo>
                <a:lnTo>
                  <a:pt x="5638800" y="2324112"/>
                </a:lnTo>
                <a:cubicBezTo>
                  <a:pt x="5638800" y="2380217"/>
                  <a:pt x="5593317" y="2425700"/>
                  <a:pt x="5537212" y="2425700"/>
                </a:cubicBezTo>
                <a:lnTo>
                  <a:pt x="101588" y="2425700"/>
                </a:lnTo>
                <a:cubicBezTo>
                  <a:pt x="45483" y="2425700"/>
                  <a:pt x="0" y="2380217"/>
                  <a:pt x="0" y="2324112"/>
                </a:cubicBezTo>
                <a:lnTo>
                  <a:pt x="0" y="101588"/>
                </a:lnTo>
                <a:cubicBezTo>
                  <a:pt x="0" y="45483"/>
                  <a:pt x="45483" y="0"/>
                  <a:pt x="101588" y="0"/>
                </a:cubicBezTo>
                <a:close/>
              </a:path>
            </a:pathLst>
          </a:custGeom>
          <a:solidFill>
            <a:srgbClr val="FF5E5E">
              <a:alpha val="627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2" name="Text 0"/>
          <p:cNvSpPr/>
          <p:nvPr/>
        </p:nvSpPr>
        <p:spPr>
          <a:xfrm>
            <a:off x="0" y="704924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Tantangan: Integrasi dan Akses Data</a:t>
            </a:r>
            <a:endParaRPr lang="en-US" sz="1600" b="1" dirty="0"/>
          </a:p>
        </p:txBody>
      </p:sp>
      <p:sp>
        <p:nvSpPr>
          <p:cNvPr id="4" name="Shape 2"/>
          <p:cNvSpPr/>
          <p:nvPr/>
        </p:nvSpPr>
        <p:spPr>
          <a:xfrm>
            <a:off x="2730521" y="2812963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48816" y="-29647"/>
                </a:moveTo>
                <a:cubicBezTo>
                  <a:pt x="37624" y="-40838"/>
                  <a:pt x="19526" y="-40838"/>
                  <a:pt x="8453" y="-29647"/>
                </a:cubicBezTo>
                <a:cubicBezTo>
                  <a:pt x="-2619" y="-18455"/>
                  <a:pt x="-2738" y="-357"/>
                  <a:pt x="8334" y="10835"/>
                </a:cubicBezTo>
                <a:lnTo>
                  <a:pt x="636984" y="639485"/>
                </a:lnTo>
                <a:cubicBezTo>
                  <a:pt x="648176" y="650677"/>
                  <a:pt x="666274" y="650677"/>
                  <a:pt x="677347" y="639485"/>
                </a:cubicBezTo>
                <a:cubicBezTo>
                  <a:pt x="688419" y="628293"/>
                  <a:pt x="688538" y="610195"/>
                  <a:pt x="677347" y="599123"/>
                </a:cubicBezTo>
                <a:lnTo>
                  <a:pt x="532090" y="453866"/>
                </a:lnTo>
                <a:cubicBezTo>
                  <a:pt x="537091" y="449818"/>
                  <a:pt x="541973" y="445413"/>
                  <a:pt x="546497" y="440888"/>
                </a:cubicBezTo>
                <a:lnTo>
                  <a:pt x="631150" y="356235"/>
                </a:lnTo>
                <a:cubicBezTo>
                  <a:pt x="666036" y="321350"/>
                  <a:pt x="685681" y="273963"/>
                  <a:pt x="685681" y="224552"/>
                </a:cubicBezTo>
                <a:cubicBezTo>
                  <a:pt x="685681" y="121682"/>
                  <a:pt x="602337" y="38219"/>
                  <a:pt x="499348" y="38219"/>
                </a:cubicBezTo>
                <a:cubicBezTo>
                  <a:pt x="454938" y="38219"/>
                  <a:pt x="412313" y="54054"/>
                  <a:pt x="378738" y="82510"/>
                </a:cubicBezTo>
                <a:cubicBezTo>
                  <a:pt x="402907" y="94536"/>
                  <a:pt x="424815" y="110490"/>
                  <a:pt x="443627" y="129540"/>
                </a:cubicBezTo>
                <a:cubicBezTo>
                  <a:pt x="460415" y="119658"/>
                  <a:pt x="479584" y="114419"/>
                  <a:pt x="499348" y="114419"/>
                </a:cubicBezTo>
                <a:cubicBezTo>
                  <a:pt x="560189" y="114419"/>
                  <a:pt x="609481" y="163711"/>
                  <a:pt x="609481" y="224552"/>
                </a:cubicBezTo>
                <a:cubicBezTo>
                  <a:pt x="609481" y="253722"/>
                  <a:pt x="597932" y="281702"/>
                  <a:pt x="577215" y="302419"/>
                </a:cubicBezTo>
                <a:lnTo>
                  <a:pt x="492562" y="387072"/>
                </a:lnTo>
                <a:cubicBezTo>
                  <a:pt x="487918" y="391716"/>
                  <a:pt x="482917" y="395883"/>
                  <a:pt x="477560" y="399574"/>
                </a:cubicBezTo>
                <a:lnTo>
                  <a:pt x="421005" y="343019"/>
                </a:lnTo>
                <a:cubicBezTo>
                  <a:pt x="440650" y="341948"/>
                  <a:pt x="456367" y="325874"/>
                  <a:pt x="456962" y="305991"/>
                </a:cubicBezTo>
                <a:cubicBezTo>
                  <a:pt x="456962" y="304443"/>
                  <a:pt x="456962" y="302895"/>
                  <a:pt x="456962" y="301347"/>
                </a:cubicBezTo>
                <a:cubicBezTo>
                  <a:pt x="456962" y="198596"/>
                  <a:pt x="373737" y="114538"/>
                  <a:pt x="270629" y="114538"/>
                </a:cubicBezTo>
                <a:cubicBezTo>
                  <a:pt x="247769" y="114538"/>
                  <a:pt x="225504" y="118705"/>
                  <a:pt x="204549" y="126682"/>
                </a:cubicBezTo>
                <a:lnTo>
                  <a:pt x="48816" y="-29647"/>
                </a:lnTo>
                <a:close/>
                <a:moveTo>
                  <a:pt x="268962" y="190500"/>
                </a:moveTo>
                <a:cubicBezTo>
                  <a:pt x="269677" y="190500"/>
                  <a:pt x="270272" y="190500"/>
                  <a:pt x="270986" y="190500"/>
                </a:cubicBezTo>
                <a:cubicBezTo>
                  <a:pt x="288965" y="190500"/>
                  <a:pt x="306110" y="194905"/>
                  <a:pt x="321112" y="202644"/>
                </a:cubicBezTo>
                <a:cubicBezTo>
                  <a:pt x="323255" y="204073"/>
                  <a:pt x="325398" y="205383"/>
                  <a:pt x="327660" y="206335"/>
                </a:cubicBezTo>
                <a:cubicBezTo>
                  <a:pt x="359569" y="225743"/>
                  <a:pt x="381000" y="260985"/>
                  <a:pt x="381000" y="301109"/>
                </a:cubicBezTo>
                <a:cubicBezTo>
                  <a:pt x="381000" y="301585"/>
                  <a:pt x="381000" y="302062"/>
                  <a:pt x="381000" y="302538"/>
                </a:cubicBezTo>
                <a:lnTo>
                  <a:pt x="268962" y="190500"/>
                </a:lnTo>
                <a:close/>
                <a:moveTo>
                  <a:pt x="412194" y="495300"/>
                </a:moveTo>
                <a:lnTo>
                  <a:pt x="228600" y="311706"/>
                </a:lnTo>
                <a:cubicBezTo>
                  <a:pt x="230029" y="412433"/>
                  <a:pt x="311468" y="493752"/>
                  <a:pt x="412075" y="495181"/>
                </a:cubicBezTo>
                <a:close/>
                <a:moveTo>
                  <a:pt x="166330" y="249436"/>
                </a:moveTo>
                <a:lnTo>
                  <a:pt x="112395" y="195501"/>
                </a:lnTo>
                <a:lnTo>
                  <a:pt x="54531" y="253365"/>
                </a:lnTo>
                <a:cubicBezTo>
                  <a:pt x="19645" y="288250"/>
                  <a:pt x="0" y="335637"/>
                  <a:pt x="0" y="385048"/>
                </a:cubicBezTo>
                <a:cubicBezTo>
                  <a:pt x="0" y="487918"/>
                  <a:pt x="83344" y="571381"/>
                  <a:pt x="186333" y="571381"/>
                </a:cubicBezTo>
                <a:cubicBezTo>
                  <a:pt x="230624" y="571381"/>
                  <a:pt x="273368" y="555546"/>
                  <a:pt x="306943" y="527090"/>
                </a:cubicBezTo>
                <a:cubicBezTo>
                  <a:pt x="282773" y="515064"/>
                  <a:pt x="260747" y="499110"/>
                  <a:pt x="241935" y="480060"/>
                </a:cubicBezTo>
                <a:cubicBezTo>
                  <a:pt x="225266" y="489823"/>
                  <a:pt x="206097" y="495062"/>
                  <a:pt x="186333" y="495062"/>
                </a:cubicBezTo>
                <a:cubicBezTo>
                  <a:pt x="125492" y="495062"/>
                  <a:pt x="76200" y="445770"/>
                  <a:pt x="76200" y="384929"/>
                </a:cubicBezTo>
                <a:cubicBezTo>
                  <a:pt x="76200" y="355759"/>
                  <a:pt x="87749" y="327779"/>
                  <a:pt x="108466" y="307062"/>
                </a:cubicBezTo>
                <a:lnTo>
                  <a:pt x="166330" y="249198"/>
                </a:lnTo>
                <a:close/>
              </a:path>
            </a:pathLst>
          </a:custGeom>
          <a:solidFill>
            <a:srgbClr val="FF5E5E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5" name="Text 3"/>
          <p:cNvSpPr/>
          <p:nvPr/>
        </p:nvSpPr>
        <p:spPr>
          <a:xfrm>
            <a:off x="203158" y="3485964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Integrasi Data</a:t>
            </a:r>
            <a:endParaRPr lang="en-US" sz="2500" b="1" dirty="0"/>
          </a:p>
        </p:txBody>
      </p:sp>
      <p:sp>
        <p:nvSpPr>
          <p:cNvPr id="6" name="Text 4"/>
          <p:cNvSpPr/>
          <p:nvPr/>
        </p:nvSpPr>
        <p:spPr>
          <a:xfrm>
            <a:off x="254000" y="4070114"/>
            <a:ext cx="5638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BUMN belum sepenuhnya terintegrasi dengan sistem pengadaan nasional, sehingga memerlukan pendekatan manual.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6299158" y="2647900"/>
            <a:ext cx="5638800" cy="2425700"/>
          </a:xfrm>
          <a:custGeom>
            <a:avLst/>
            <a:gdLst/>
            <a:ahLst/>
            <a:cxnLst/>
            <a:rect l="l" t="t" r="r" b="b"/>
            <a:pathLst>
              <a:path w="5638800" h="2159000">
                <a:moveTo>
                  <a:pt x="101603" y="0"/>
                </a:moveTo>
                <a:lnTo>
                  <a:pt x="5537197" y="0"/>
                </a:lnTo>
                <a:cubicBezTo>
                  <a:pt x="5593311" y="0"/>
                  <a:pt x="5638800" y="45489"/>
                  <a:pt x="5638800" y="101603"/>
                </a:cubicBezTo>
                <a:lnTo>
                  <a:pt x="5638800" y="2057397"/>
                </a:lnTo>
                <a:cubicBezTo>
                  <a:pt x="5638800" y="2113511"/>
                  <a:pt x="5593311" y="2159000"/>
                  <a:pt x="5537197" y="2159000"/>
                </a:cubicBezTo>
                <a:lnTo>
                  <a:pt x="101603" y="2159000"/>
                </a:lnTo>
                <a:cubicBezTo>
                  <a:pt x="45489" y="2159000"/>
                  <a:pt x="0" y="2113511"/>
                  <a:pt x="0" y="2057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5E5E">
              <a:alpha val="627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8" name="Shape 6"/>
          <p:cNvSpPr/>
          <p:nvPr/>
        </p:nvSpPr>
        <p:spPr>
          <a:xfrm>
            <a:off x="8889979" y="2838363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152400" y="114300"/>
                </a:moveTo>
                <a:lnTo>
                  <a:pt x="152400" y="190500"/>
                </a:lnTo>
                <a:lnTo>
                  <a:pt x="304800" y="190500"/>
                </a:lnTo>
                <a:lnTo>
                  <a:pt x="304800" y="114300"/>
                </a:lnTo>
                <a:cubicBezTo>
                  <a:pt x="304800" y="72271"/>
                  <a:pt x="270629" y="38100"/>
                  <a:pt x="228600" y="38100"/>
                </a:cubicBezTo>
                <a:cubicBezTo>
                  <a:pt x="186571" y="38100"/>
                  <a:pt x="152400" y="72271"/>
                  <a:pt x="152400" y="114300"/>
                </a:cubicBezTo>
                <a:close/>
                <a:moveTo>
                  <a:pt x="76200" y="190500"/>
                </a:moveTo>
                <a:lnTo>
                  <a:pt x="76200" y="114300"/>
                </a:lnTo>
                <a:cubicBezTo>
                  <a:pt x="76200" y="30123"/>
                  <a:pt x="144423" y="-38100"/>
                  <a:pt x="228600" y="-38100"/>
                </a:cubicBezTo>
                <a:cubicBezTo>
                  <a:pt x="312777" y="-38100"/>
                  <a:pt x="381000" y="30123"/>
                  <a:pt x="381000" y="114300"/>
                </a:cubicBezTo>
                <a:lnTo>
                  <a:pt x="381000" y="190500"/>
                </a:lnTo>
                <a:cubicBezTo>
                  <a:pt x="423029" y="190500"/>
                  <a:pt x="457200" y="224671"/>
                  <a:pt x="457200" y="266700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266700"/>
                </a:lnTo>
                <a:cubicBezTo>
                  <a:pt x="0" y="224671"/>
                  <a:pt x="34171" y="190500"/>
                  <a:pt x="76200" y="190500"/>
                </a:cubicBezTo>
                <a:close/>
              </a:path>
            </a:pathLst>
          </a:custGeom>
          <a:solidFill>
            <a:srgbClr val="FF5E5E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9" name="Text 7"/>
          <p:cNvSpPr/>
          <p:nvPr/>
        </p:nvSpPr>
        <p:spPr>
          <a:xfrm>
            <a:off x="6248317" y="3574864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Keterbatasan Akses</a:t>
            </a:r>
            <a:endParaRPr lang="en-US" sz="2500" b="1" dirty="0"/>
          </a:p>
        </p:txBody>
      </p:sp>
      <p:sp>
        <p:nvSpPr>
          <p:cNvPr id="10" name="Text 8"/>
          <p:cNvSpPr/>
          <p:nvPr/>
        </p:nvSpPr>
        <p:spPr>
          <a:xfrm>
            <a:off x="6502317" y="4070114"/>
            <a:ext cx="5232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7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Permintaan informasi publik terkait pengadaan masih sering ditolak meski sudah diatur UU KIP.</a:t>
            </a:r>
            <a:endParaRPr lang="en-US" sz="17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02317" y="2540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Tantangan: Beban </a:t>
            </a:r>
            <a:r>
              <a:rPr lang="en-US" sz="3000" b="1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Pembuktian</a:t>
            </a:r>
            <a:endParaRPr lang="en-US" sz="1600" b="1" dirty="0"/>
          </a:p>
        </p:txBody>
      </p:sp>
      <p:sp>
        <p:nvSpPr>
          <p:cNvPr id="4" name="Text 1"/>
          <p:cNvSpPr/>
          <p:nvPr/>
        </p:nvSpPr>
        <p:spPr>
          <a:xfrm>
            <a:off x="6502317" y="1371476"/>
            <a:ext cx="5435600" cy="196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LKPP, APH dan APIP mensyaratkan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bukti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awal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yang substansial untuk menerima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laporan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pengadaan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sehingga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upaya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menuntut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kita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jurnalis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untuk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memaksimalkan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upaya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atau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kasus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akan terhenti di meja administrasi.</a:t>
            </a:r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1CC00E-A5F1-84D2-9EC0-D04F049F7F08}"/>
              </a:ext>
            </a:extLst>
          </p:cNvPr>
          <p:cNvGrpSpPr/>
          <p:nvPr/>
        </p:nvGrpSpPr>
        <p:grpSpPr>
          <a:xfrm>
            <a:off x="6273716" y="3657240"/>
            <a:ext cx="5778583" cy="2616560"/>
            <a:chOff x="6502317" y="2488840"/>
            <a:chExt cx="5435600" cy="2616560"/>
          </a:xfrm>
        </p:grpSpPr>
        <p:sp>
          <p:nvSpPr>
            <p:cNvPr id="5" name="Shape 2"/>
            <p:cNvSpPr/>
            <p:nvPr/>
          </p:nvSpPr>
          <p:spPr>
            <a:xfrm>
              <a:off x="6502317" y="2488840"/>
              <a:ext cx="5435600" cy="2616560"/>
            </a:xfrm>
            <a:custGeom>
              <a:avLst/>
              <a:gdLst/>
              <a:ahLst/>
              <a:cxnLst/>
              <a:rect l="l" t="t" r="r" b="b"/>
              <a:pathLst>
                <a:path w="5435600" h="1625600">
                  <a:moveTo>
                    <a:pt x="101600" y="0"/>
                  </a:moveTo>
                  <a:lnTo>
                    <a:pt x="5334000" y="0"/>
                  </a:lnTo>
                  <a:cubicBezTo>
                    <a:pt x="5390075" y="0"/>
                    <a:pt x="5435600" y="45525"/>
                    <a:pt x="5435600" y="101600"/>
                  </a:cubicBezTo>
                  <a:lnTo>
                    <a:pt x="5435600" y="1524000"/>
                  </a:lnTo>
                  <a:cubicBezTo>
                    <a:pt x="5435600" y="1580075"/>
                    <a:pt x="5390075" y="1625600"/>
                    <a:pt x="5334000" y="1625600"/>
                  </a:cubicBezTo>
                  <a:lnTo>
                    <a:pt x="101600" y="1625600"/>
                  </a:lnTo>
                  <a:cubicBezTo>
                    <a:pt x="45525" y="1625600"/>
                    <a:pt x="0" y="1580075"/>
                    <a:pt x="0" y="1524000"/>
                  </a:cubicBezTo>
                  <a:lnTo>
                    <a:pt x="0" y="101600"/>
                  </a:lnTo>
                  <a:cubicBezTo>
                    <a:pt x="0" y="45525"/>
                    <a:pt x="45525" y="0"/>
                    <a:pt x="101600" y="0"/>
                  </a:cubicBezTo>
                  <a:close/>
                </a:path>
              </a:pathLst>
            </a:custGeom>
            <a:solidFill>
              <a:srgbClr val="FFC200">
                <a:alpha val="12549"/>
              </a:srgbClr>
            </a:solidFill>
            <a:ln/>
          </p:spPr>
          <p:txBody>
            <a:bodyPr/>
            <a:lstStyle/>
            <a:p>
              <a:endParaRPr lang="id-ID"/>
            </a:p>
          </p:txBody>
        </p:sp>
        <p:sp>
          <p:nvSpPr>
            <p:cNvPr id="6" name="Shape 3"/>
            <p:cNvSpPr/>
            <p:nvPr/>
          </p:nvSpPr>
          <p:spPr>
            <a:xfrm>
              <a:off x="6737225" y="2628404"/>
              <a:ext cx="361950" cy="355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59740" y="16207"/>
                  </a:moveTo>
                  <a:cubicBezTo>
                    <a:pt x="64606" y="19601"/>
                    <a:pt x="65767" y="26298"/>
                    <a:pt x="62374" y="31120"/>
                  </a:cubicBezTo>
                  <a:lnTo>
                    <a:pt x="37371" y="66839"/>
                  </a:lnTo>
                  <a:cubicBezTo>
                    <a:pt x="35540" y="69428"/>
                    <a:pt x="32683" y="71080"/>
                    <a:pt x="29513" y="71348"/>
                  </a:cubicBezTo>
                  <a:cubicBezTo>
                    <a:pt x="26343" y="71616"/>
                    <a:pt x="23217" y="70545"/>
                    <a:pt x="20985" y="68312"/>
                  </a:cubicBezTo>
                  <a:lnTo>
                    <a:pt x="3125" y="50453"/>
                  </a:lnTo>
                  <a:cubicBezTo>
                    <a:pt x="-1027" y="46256"/>
                    <a:pt x="-1027" y="39469"/>
                    <a:pt x="3125" y="35272"/>
                  </a:cubicBezTo>
                  <a:cubicBezTo>
                    <a:pt x="7278" y="31075"/>
                    <a:pt x="14109" y="31120"/>
                    <a:pt x="18306" y="35272"/>
                  </a:cubicBezTo>
                  <a:lnTo>
                    <a:pt x="27146" y="44113"/>
                  </a:lnTo>
                  <a:lnTo>
                    <a:pt x="44827" y="18842"/>
                  </a:lnTo>
                  <a:cubicBezTo>
                    <a:pt x="48220" y="13975"/>
                    <a:pt x="54918" y="12814"/>
                    <a:pt x="59740" y="16207"/>
                  </a:cubicBezTo>
                  <a:close/>
                  <a:moveTo>
                    <a:pt x="59740" y="87645"/>
                  </a:moveTo>
                  <a:cubicBezTo>
                    <a:pt x="64606" y="91038"/>
                    <a:pt x="65767" y="97735"/>
                    <a:pt x="62374" y="102557"/>
                  </a:cubicBezTo>
                  <a:lnTo>
                    <a:pt x="37371" y="138276"/>
                  </a:lnTo>
                  <a:cubicBezTo>
                    <a:pt x="35540" y="140866"/>
                    <a:pt x="32683" y="142518"/>
                    <a:pt x="29513" y="142786"/>
                  </a:cubicBezTo>
                  <a:cubicBezTo>
                    <a:pt x="26343" y="143054"/>
                    <a:pt x="23217" y="141982"/>
                    <a:pt x="20985" y="139750"/>
                  </a:cubicBezTo>
                  <a:lnTo>
                    <a:pt x="3125" y="121890"/>
                  </a:lnTo>
                  <a:cubicBezTo>
                    <a:pt x="-1072" y="117693"/>
                    <a:pt x="-1072" y="110907"/>
                    <a:pt x="3125" y="106754"/>
                  </a:cubicBezTo>
                  <a:cubicBezTo>
                    <a:pt x="7322" y="102602"/>
                    <a:pt x="14109" y="102557"/>
                    <a:pt x="18261" y="106754"/>
                  </a:cubicBezTo>
                  <a:lnTo>
                    <a:pt x="27102" y="115595"/>
                  </a:lnTo>
                  <a:lnTo>
                    <a:pt x="44782" y="90324"/>
                  </a:lnTo>
                  <a:cubicBezTo>
                    <a:pt x="48176" y="85457"/>
                    <a:pt x="54873" y="84296"/>
                    <a:pt x="59695" y="87690"/>
                  </a:cubicBezTo>
                  <a:close/>
                  <a:moveTo>
                    <a:pt x="100013" y="42863"/>
                  </a:moveTo>
                  <a:cubicBezTo>
                    <a:pt x="100013" y="34960"/>
                    <a:pt x="106397" y="28575"/>
                    <a:pt x="114300" y="28575"/>
                  </a:cubicBezTo>
                  <a:lnTo>
                    <a:pt x="214313" y="28575"/>
                  </a:lnTo>
                  <a:cubicBezTo>
                    <a:pt x="222215" y="28575"/>
                    <a:pt x="228600" y="34960"/>
                    <a:pt x="228600" y="42863"/>
                  </a:cubicBezTo>
                  <a:cubicBezTo>
                    <a:pt x="228600" y="50765"/>
                    <a:pt x="222215" y="57150"/>
                    <a:pt x="214313" y="57150"/>
                  </a:cubicBezTo>
                  <a:lnTo>
                    <a:pt x="114300" y="57150"/>
                  </a:lnTo>
                  <a:cubicBezTo>
                    <a:pt x="106397" y="57150"/>
                    <a:pt x="100013" y="50765"/>
                    <a:pt x="100013" y="42863"/>
                  </a:cubicBezTo>
                  <a:close/>
                  <a:moveTo>
                    <a:pt x="100013" y="114300"/>
                  </a:moveTo>
                  <a:cubicBezTo>
                    <a:pt x="100013" y="106397"/>
                    <a:pt x="106397" y="100013"/>
                    <a:pt x="114300" y="100013"/>
                  </a:cubicBezTo>
                  <a:lnTo>
                    <a:pt x="214313" y="100013"/>
                  </a:lnTo>
                  <a:cubicBezTo>
                    <a:pt x="222215" y="100013"/>
                    <a:pt x="228600" y="106397"/>
                    <a:pt x="228600" y="114300"/>
                  </a:cubicBezTo>
                  <a:cubicBezTo>
                    <a:pt x="228600" y="122203"/>
                    <a:pt x="222215" y="128588"/>
                    <a:pt x="214313" y="128588"/>
                  </a:cubicBezTo>
                  <a:lnTo>
                    <a:pt x="114300" y="128588"/>
                  </a:lnTo>
                  <a:cubicBezTo>
                    <a:pt x="106397" y="128588"/>
                    <a:pt x="100013" y="122203"/>
                    <a:pt x="100013" y="114300"/>
                  </a:cubicBezTo>
                  <a:close/>
                  <a:moveTo>
                    <a:pt x="71438" y="185738"/>
                  </a:moveTo>
                  <a:cubicBezTo>
                    <a:pt x="71438" y="177835"/>
                    <a:pt x="77822" y="171450"/>
                    <a:pt x="85725" y="171450"/>
                  </a:cubicBezTo>
                  <a:lnTo>
                    <a:pt x="214313" y="171450"/>
                  </a:lnTo>
                  <a:cubicBezTo>
                    <a:pt x="222215" y="171450"/>
                    <a:pt x="228600" y="177835"/>
                    <a:pt x="228600" y="185738"/>
                  </a:cubicBezTo>
                  <a:cubicBezTo>
                    <a:pt x="228600" y="193640"/>
                    <a:pt x="222215" y="200025"/>
                    <a:pt x="214313" y="200025"/>
                  </a:cubicBezTo>
                  <a:lnTo>
                    <a:pt x="85725" y="200025"/>
                  </a:lnTo>
                  <a:cubicBezTo>
                    <a:pt x="77822" y="200025"/>
                    <a:pt x="71438" y="193640"/>
                    <a:pt x="71438" y="185738"/>
                  </a:cubicBezTo>
                  <a:close/>
                  <a:moveTo>
                    <a:pt x="28575" y="167878"/>
                  </a:moveTo>
                  <a:cubicBezTo>
                    <a:pt x="38432" y="167878"/>
                    <a:pt x="46434" y="175881"/>
                    <a:pt x="46434" y="185738"/>
                  </a:cubicBezTo>
                  <a:cubicBezTo>
                    <a:pt x="46434" y="195594"/>
                    <a:pt x="38432" y="203597"/>
                    <a:pt x="28575" y="203597"/>
                  </a:cubicBezTo>
                  <a:cubicBezTo>
                    <a:pt x="18718" y="203597"/>
                    <a:pt x="10716" y="195594"/>
                    <a:pt x="10716" y="185738"/>
                  </a:cubicBezTo>
                  <a:cubicBezTo>
                    <a:pt x="10716" y="175881"/>
                    <a:pt x="18718" y="167878"/>
                    <a:pt x="28575" y="167878"/>
                  </a:cubicBezTo>
                  <a:close/>
                </a:path>
              </a:pathLst>
            </a:custGeom>
            <a:solidFill>
              <a:srgbClr val="FFC200"/>
            </a:solidFill>
            <a:ln/>
          </p:spPr>
          <p:txBody>
            <a:bodyPr/>
            <a:lstStyle/>
            <a:p>
              <a:endParaRPr lang="id-ID"/>
            </a:p>
          </p:txBody>
        </p:sp>
        <p:sp>
          <p:nvSpPr>
            <p:cNvPr id="7" name="Text 4"/>
            <p:cNvSpPr/>
            <p:nvPr/>
          </p:nvSpPr>
          <p:spPr>
            <a:xfrm>
              <a:off x="7213475" y="2603103"/>
              <a:ext cx="4635500" cy="355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lnSpc>
                  <a:spcPct val="130000"/>
                </a:lnSpc>
                <a:buNone/>
              </a:pPr>
              <a:r>
                <a:rPr lang="en-US" sz="2500" b="1" dirty="0">
                  <a:solidFill>
                    <a:srgbClr val="FFC200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Solusi</a:t>
              </a:r>
              <a:endParaRPr lang="en-US" sz="2500" b="1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6705475" y="3276054"/>
              <a:ext cx="5029200" cy="149279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ct val="120000"/>
                </a:lnSpc>
                <a:buNone/>
              </a:pPr>
              <a:r>
                <a:rPr lang="en-US" sz="2000" dirty="0">
                  <a:solidFill>
                    <a:srgbClr val="333333"/>
                  </a:solidFill>
                  <a:latin typeface="Noto Sans SC" pitchFamily="34" charset="0"/>
                  <a:ea typeface="Noto Sans SC" pitchFamily="34" charset="-122"/>
                  <a:cs typeface="Noto Sans SC" pitchFamily="34" charset="-120"/>
                </a:rPr>
                <a:t>Investigator wajib menyusun narasi terpadu berisi dokumen, tangkapan layar, dan analisis yang jelas agar temuan dihargai sebagai whistleblowing yang kredibel.</a:t>
              </a:r>
              <a:endParaRPr lang="en-US" sz="2000" dirty="0"/>
            </a:p>
          </p:txBody>
        </p:sp>
      </p:grpSp>
      <p:pic>
        <p:nvPicPr>
          <p:cNvPr id="11" name="Picture 10" descr="A poster with a pile of books and a magnifying glass&#10;&#10;AI-generated content may be incorrect.">
            <a:extLst>
              <a:ext uri="{FF2B5EF4-FFF2-40B4-BE49-F238E27FC236}">
                <a16:creationId xmlns:a16="http://schemas.microsoft.com/office/drawing/2014/main" id="{F2DE5C2C-0A23-C291-2C9A-7E9EC028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2" t="43148" r="8024" b="12037"/>
          <a:stretch>
            <a:fillRect/>
          </a:stretch>
        </p:blipFill>
        <p:spPr>
          <a:xfrm>
            <a:off x="593367" y="1180374"/>
            <a:ext cx="5302333" cy="378514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9368155" y="6143625"/>
            <a:ext cx="266700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368155" y="5563870"/>
            <a:ext cx="266700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731645" y="158554"/>
            <a:ext cx="8588375" cy="1771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THANKS!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8" name="Text 6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0" name="Text 8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2" name="Text 10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728470" y="91245"/>
            <a:ext cx="8762365" cy="190563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 dirty="0"/>
          </a:p>
        </p:txBody>
      </p:sp>
      <p:sp>
        <p:nvSpPr>
          <p:cNvPr id="16" name="Text 14"/>
          <p:cNvSpPr/>
          <p:nvPr/>
        </p:nvSpPr>
        <p:spPr>
          <a:xfrm>
            <a:off x="1701165" y="1215390"/>
            <a:ext cx="876236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21" name="Shape 18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22" name="Shape 19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B102AC-A4D6-4FF0-C1E6-065DD378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83" y="2064189"/>
            <a:ext cx="3202928" cy="4852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823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Pengantar OSINT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0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 01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06937" y="406235"/>
            <a:ext cx="578506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Apa itu OSINT?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06937" y="4883287"/>
            <a:ext cx="5785064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40000"/>
              </a:lnSpc>
              <a:buNone/>
            </a:pP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Dahulu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teknik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ini hanya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dikenal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untuk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keamanan siber, kini OSINT digunakan luas oleh </a:t>
            </a:r>
            <a:r>
              <a:rPr lang="en-US" sz="2000" dirty="0">
                <a:solidFill>
                  <a:srgbClr val="333333"/>
                </a:solidFill>
                <a:highlight>
                  <a:srgbClr val="FFC200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jurnalis investigasi 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untuk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mencari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berita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secara </a:t>
            </a:r>
            <a:r>
              <a:rPr lang="en-US" sz="20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mendalam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 </a:t>
            </a:r>
            <a:endParaRPr lang="en-US" sz="2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FC731BF-4BD3-F1A7-FF53-055002A5C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7" name="Text 1"/>
          <p:cNvSpPr/>
          <p:nvPr/>
        </p:nvSpPr>
        <p:spPr>
          <a:xfrm>
            <a:off x="6406937" y="2026073"/>
            <a:ext cx="5785064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40000"/>
              </a:lnSpc>
              <a:buNone/>
            </a:pPr>
            <a:r>
              <a:rPr lang="en-US" sz="2000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 Source Intelligence (OSINT)</a:t>
            </a: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adalah proses mengumpulkan dan menganalisis informasi dari sumber terbuka yang legal dan tersedia untuk publik, seperti media online, dokumen pemerintah, dan media sosial, untuk tujuan intelijen atau investigasi. 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E3008D-5F09-12EB-75AE-44410659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655076" cy="68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E5FCB-A88B-FDAB-763F-586CAA11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2" y="0"/>
            <a:ext cx="5715000" cy="68580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3D74A2B1-DB7B-AE07-A277-BBA5F5049F32}"/>
              </a:ext>
            </a:extLst>
          </p:cNvPr>
          <p:cNvSpPr/>
          <p:nvPr/>
        </p:nvSpPr>
        <p:spPr>
          <a:xfrm>
            <a:off x="6864138" y="582303"/>
            <a:ext cx="4924348" cy="2457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6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hlinkClick r:id="rId3"/>
              </a:rPr>
              <a:t>Bagaimana </a:t>
            </a:r>
            <a:r>
              <a:rPr lang="en-US" sz="3600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hlinkClick r:id="rId3"/>
              </a:rPr>
              <a:t>cara</a:t>
            </a:r>
            <a:r>
              <a:rPr lang="en-US" sz="36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hlinkClick r:id="rId3"/>
              </a:rPr>
              <a:t> </a:t>
            </a:r>
            <a:r>
              <a:rPr lang="en-US" sz="3600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hlinkClick r:id="rId3"/>
              </a:rPr>
              <a:t>investigasi</a:t>
            </a:r>
            <a:r>
              <a:rPr lang="en-US" sz="36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hlinkClick r:id="rId3"/>
              </a:rPr>
              <a:t> yang dilakukan oleh Tim </a:t>
            </a:r>
            <a:r>
              <a:rPr lang="en-US" sz="3600" dirty="0" err="1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hlinkClick r:id="rId3"/>
              </a:rPr>
              <a:t>Jurnalis</a:t>
            </a:r>
            <a:r>
              <a:rPr lang="en-US" sz="36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  <a:hlinkClick r:id="rId3"/>
              </a:rPr>
              <a:t> Narasi?</a:t>
            </a:r>
            <a:endParaRPr lang="en-US" sz="1600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06E004F-FCDD-EB9C-8832-83ACEB31E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595" y="3626432"/>
            <a:ext cx="5266518" cy="2912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5CC79-C33F-50E9-BC1D-69983A4FB2DE}"/>
              </a:ext>
            </a:extLst>
          </p:cNvPr>
          <p:cNvSpPr txBox="1"/>
          <p:nvPr/>
        </p:nvSpPr>
        <p:spPr>
          <a:xfrm>
            <a:off x="8156862" y="6452757"/>
            <a:ext cx="265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picture to play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752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739921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Mengapa OSINT Relevan di Pengadaan?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693229" y="2603396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AEEF">
              <a:alpha val="12549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4" name="Shape 2"/>
          <p:cNvSpPr/>
          <p:nvPr/>
        </p:nvSpPr>
        <p:spPr>
          <a:xfrm>
            <a:off x="1944054" y="2882817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57175" y="28575"/>
                </a:moveTo>
                <a:cubicBezTo>
                  <a:pt x="185023" y="28575"/>
                  <a:pt x="127248" y="61436"/>
                  <a:pt x="85189" y="100548"/>
                </a:cubicBezTo>
                <a:cubicBezTo>
                  <a:pt x="43398" y="139392"/>
                  <a:pt x="15448" y="185738"/>
                  <a:pt x="2143" y="217616"/>
                </a:cubicBezTo>
                <a:cubicBezTo>
                  <a:pt x="-804" y="224671"/>
                  <a:pt x="-804" y="232529"/>
                  <a:pt x="2143" y="239584"/>
                </a:cubicBezTo>
                <a:cubicBezTo>
                  <a:pt x="15448" y="271463"/>
                  <a:pt x="43398" y="317897"/>
                  <a:pt x="85189" y="356652"/>
                </a:cubicBezTo>
                <a:cubicBezTo>
                  <a:pt x="127248" y="395674"/>
                  <a:pt x="185023" y="428625"/>
                  <a:pt x="257175" y="428625"/>
                </a:cubicBezTo>
                <a:cubicBezTo>
                  <a:pt x="329327" y="428625"/>
                  <a:pt x="387102" y="395764"/>
                  <a:pt x="429161" y="356652"/>
                </a:cubicBezTo>
                <a:cubicBezTo>
                  <a:pt x="470952" y="317808"/>
                  <a:pt x="498902" y="271463"/>
                  <a:pt x="512207" y="239584"/>
                </a:cubicBezTo>
                <a:cubicBezTo>
                  <a:pt x="515154" y="232529"/>
                  <a:pt x="515154" y="224671"/>
                  <a:pt x="512207" y="217616"/>
                </a:cubicBezTo>
                <a:cubicBezTo>
                  <a:pt x="498902" y="185737"/>
                  <a:pt x="470952" y="139303"/>
                  <a:pt x="429161" y="100548"/>
                </a:cubicBezTo>
                <a:cubicBezTo>
                  <a:pt x="387102" y="61526"/>
                  <a:pt x="329327" y="28575"/>
                  <a:pt x="257175" y="28575"/>
                </a:cubicBezTo>
                <a:close/>
                <a:moveTo>
                  <a:pt x="128588" y="228600"/>
                </a:moveTo>
                <a:cubicBezTo>
                  <a:pt x="128588" y="157631"/>
                  <a:pt x="186206" y="100013"/>
                  <a:pt x="257175" y="100013"/>
                </a:cubicBezTo>
                <a:cubicBezTo>
                  <a:pt x="328144" y="100013"/>
                  <a:pt x="385763" y="157631"/>
                  <a:pt x="385763" y="228600"/>
                </a:cubicBezTo>
                <a:cubicBezTo>
                  <a:pt x="385763" y="299569"/>
                  <a:pt x="328144" y="357188"/>
                  <a:pt x="257175" y="357188"/>
                </a:cubicBezTo>
                <a:cubicBezTo>
                  <a:pt x="186206" y="357188"/>
                  <a:pt x="128588" y="299569"/>
                  <a:pt x="128588" y="228600"/>
                </a:cubicBezTo>
                <a:close/>
                <a:moveTo>
                  <a:pt x="257175" y="171450"/>
                </a:moveTo>
                <a:cubicBezTo>
                  <a:pt x="257175" y="202972"/>
                  <a:pt x="231547" y="228600"/>
                  <a:pt x="200025" y="228600"/>
                </a:cubicBezTo>
                <a:cubicBezTo>
                  <a:pt x="189756" y="228600"/>
                  <a:pt x="180112" y="225921"/>
                  <a:pt x="171718" y="221099"/>
                </a:cubicBezTo>
                <a:cubicBezTo>
                  <a:pt x="170825" y="230832"/>
                  <a:pt x="171629" y="240834"/>
                  <a:pt x="174308" y="250746"/>
                </a:cubicBezTo>
                <a:cubicBezTo>
                  <a:pt x="186541" y="296466"/>
                  <a:pt x="233601" y="323612"/>
                  <a:pt x="279321" y="311378"/>
                </a:cubicBezTo>
                <a:cubicBezTo>
                  <a:pt x="325041" y="299145"/>
                  <a:pt x="352187" y="252085"/>
                  <a:pt x="339953" y="206365"/>
                </a:cubicBezTo>
                <a:cubicBezTo>
                  <a:pt x="329059" y="165556"/>
                  <a:pt x="290393" y="139571"/>
                  <a:pt x="249674" y="143143"/>
                </a:cubicBezTo>
                <a:cubicBezTo>
                  <a:pt x="254407" y="151448"/>
                  <a:pt x="257175" y="161092"/>
                  <a:pt x="257175" y="171450"/>
                </a:cubicBezTo>
                <a:close/>
              </a:path>
            </a:pathLst>
          </a:custGeom>
          <a:solidFill>
            <a:srgbClr val="00AEE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5" name="Text 3"/>
          <p:cNvSpPr/>
          <p:nvPr/>
        </p:nvSpPr>
        <p:spPr>
          <a:xfrm>
            <a:off x="457158" y="3771713"/>
            <a:ext cx="34925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Transparansi &amp; Akuntabilitas</a:t>
            </a:r>
            <a:endParaRPr lang="en-US" sz="2500" b="1" dirty="0"/>
          </a:p>
        </p:txBody>
      </p:sp>
      <p:sp>
        <p:nvSpPr>
          <p:cNvPr id="6" name="Text 4"/>
          <p:cNvSpPr/>
          <p:nvPr/>
        </p:nvSpPr>
        <p:spPr>
          <a:xfrm>
            <a:off x="457158" y="4938913"/>
            <a:ext cx="3492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Memperkuat </a:t>
            </a:r>
            <a:r>
              <a:rPr lang="en-US" dirty="0">
                <a:solidFill>
                  <a:srgbClr val="4080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social auditing</a:t>
            </a: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untuk pengawasan publik yang lebih efektif.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5587896" y="2603396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FFC200">
              <a:alpha val="12549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8" name="Shape 6"/>
          <p:cNvSpPr/>
          <p:nvPr/>
        </p:nvSpPr>
        <p:spPr>
          <a:xfrm>
            <a:off x="5867296" y="288281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9" name="Text 7"/>
          <p:cNvSpPr/>
          <p:nvPr/>
        </p:nvSpPr>
        <p:spPr>
          <a:xfrm>
            <a:off x="4594411" y="3771713"/>
            <a:ext cx="299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Pencegahan Korupsi</a:t>
            </a:r>
            <a:endParaRPr lang="en-US" sz="2500" b="1" dirty="0"/>
          </a:p>
        </p:txBody>
      </p:sp>
      <p:sp>
        <p:nvSpPr>
          <p:cNvPr id="10" name="Text 8"/>
          <p:cNvSpPr/>
          <p:nvPr/>
        </p:nvSpPr>
        <p:spPr>
          <a:xfrm>
            <a:off x="4351825" y="4680872"/>
            <a:ext cx="3492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Mendeteksi </a:t>
            </a:r>
            <a:r>
              <a:rPr lang="en-US" dirty="0">
                <a:solidFill>
                  <a:srgbClr val="FF5E5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markup, kolusi, dan conflict of interest</a:t>
            </a: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sejak dini.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9482562" y="2603396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4080FF">
              <a:alpha val="12549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2" name="Shape 10"/>
          <p:cNvSpPr/>
          <p:nvPr/>
        </p:nvSpPr>
        <p:spPr>
          <a:xfrm>
            <a:off x="9704812" y="2882817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3" name="Text 11"/>
          <p:cNvSpPr/>
          <p:nvPr/>
        </p:nvSpPr>
        <p:spPr>
          <a:xfrm>
            <a:off x="8076016" y="3771713"/>
            <a:ext cx="3835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5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Demokratisasi Pengawasan</a:t>
            </a:r>
            <a:endParaRPr lang="en-US" sz="2500" b="1" dirty="0"/>
          </a:p>
        </p:txBody>
      </p:sp>
      <p:sp>
        <p:nvSpPr>
          <p:cNvPr id="14" name="Text 12"/>
          <p:cNvSpPr/>
          <p:nvPr/>
        </p:nvSpPr>
        <p:spPr>
          <a:xfrm>
            <a:off x="8246491" y="4587359"/>
            <a:ext cx="34925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Setiap warga berinternet bisa menjadi </a:t>
            </a:r>
            <a:r>
              <a:rPr lang="en-US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pengawas mandiri</a:t>
            </a:r>
            <a:r>
              <a:rPr 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41-d2nf5d98bjvh7rlivs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1141095"/>
            <a:ext cx="3619500" cy="39128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7240" y="5053965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5715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4" name="Text 1"/>
          <p:cNvSpPr/>
          <p:nvPr/>
        </p:nvSpPr>
        <p:spPr>
          <a:xfrm>
            <a:off x="2047240" y="5053965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20240" y="4884420"/>
            <a:ext cx="8642985" cy="1199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571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6" name="Text 3"/>
          <p:cNvSpPr/>
          <p:nvPr/>
        </p:nvSpPr>
        <p:spPr>
          <a:xfrm>
            <a:off x="1920240" y="4884420"/>
            <a:ext cx="8642985" cy="1199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20240" y="5045710"/>
            <a:ext cx="8643620" cy="823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Kemampuan Dasar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447415" y="304483"/>
            <a:ext cx="5640070" cy="1010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  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91465" y="607504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0" name="Shape 7"/>
          <p:cNvSpPr/>
          <p:nvPr/>
        </p:nvSpPr>
        <p:spPr>
          <a:xfrm>
            <a:off x="291465" y="630872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1" name="Shape 8"/>
          <p:cNvSpPr/>
          <p:nvPr/>
        </p:nvSpPr>
        <p:spPr>
          <a:xfrm>
            <a:off x="291465" y="6542405"/>
            <a:ext cx="607496" cy="0"/>
          </a:xfrm>
          <a:prstGeom prst="line">
            <a:avLst/>
          </a:prstGeom>
          <a:noFill/>
          <a:ln w="57150">
            <a:solidFill>
              <a:srgbClr val="00B0F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id-ID"/>
          </a:p>
        </p:txBody>
      </p:sp>
      <p:sp>
        <p:nvSpPr>
          <p:cNvPr id="12" name="Shape 9"/>
          <p:cNvSpPr/>
          <p:nvPr/>
        </p:nvSpPr>
        <p:spPr>
          <a:xfrm>
            <a:off x="29146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3" name="Text 10"/>
          <p:cNvSpPr/>
          <p:nvPr/>
        </p:nvSpPr>
        <p:spPr>
          <a:xfrm>
            <a:off x="29146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51585" y="202565"/>
            <a:ext cx="337185" cy="33718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B0F0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5" name="Text 12"/>
          <p:cNvSpPr/>
          <p:nvPr/>
        </p:nvSpPr>
        <p:spPr>
          <a:xfrm>
            <a:off x="125158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7152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7" name="Text 14"/>
          <p:cNvSpPr/>
          <p:nvPr/>
        </p:nvSpPr>
        <p:spPr>
          <a:xfrm>
            <a:off x="77152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731645" y="202565"/>
            <a:ext cx="337185" cy="337185"/>
          </a:xfrm>
          <a:prstGeom prst="ellipse">
            <a:avLst/>
          </a:prstGeom>
          <a:solidFill>
            <a:srgbClr val="00B0F0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id-ID"/>
          </a:p>
        </p:txBody>
      </p:sp>
      <p:sp>
        <p:nvSpPr>
          <p:cNvPr id="19" name="Text 16"/>
          <p:cNvSpPr/>
          <p:nvPr/>
        </p:nvSpPr>
        <p:spPr>
          <a:xfrm>
            <a:off x="1731645" y="202565"/>
            <a:ext cx="337185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looking at a bulletin board&#10;&#10;AI-generated content may be incorrect.">
            <a:extLst>
              <a:ext uri="{FF2B5EF4-FFF2-40B4-BE49-F238E27FC236}">
                <a16:creationId xmlns:a16="http://schemas.microsoft.com/office/drawing/2014/main" id="{72225E86-89C9-46EE-BC27-DA73165EA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4010"/>
            <a:ext cx="5007775" cy="401021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254000" y="1168836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00AEE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Kemampuan Utama Investigator</a:t>
            </a:r>
            <a:endParaRPr lang="en-US" sz="1600" b="1" dirty="0"/>
          </a:p>
        </p:txBody>
      </p:sp>
      <p:sp>
        <p:nvSpPr>
          <p:cNvPr id="4" name="Shape 1"/>
          <p:cNvSpPr/>
          <p:nvPr/>
        </p:nvSpPr>
        <p:spPr>
          <a:xfrm>
            <a:off x="4609579" y="1930732"/>
            <a:ext cx="7581900" cy="1117600"/>
          </a:xfrm>
          <a:custGeom>
            <a:avLst/>
            <a:gdLst/>
            <a:ahLst/>
            <a:cxnLst/>
            <a:rect l="l" t="t" r="r" b="b"/>
            <a:pathLst>
              <a:path w="7581900" h="1117600">
                <a:moveTo>
                  <a:pt x="101601" y="0"/>
                </a:moveTo>
                <a:lnTo>
                  <a:pt x="7480299" y="0"/>
                </a:lnTo>
                <a:cubicBezTo>
                  <a:pt x="7536412" y="0"/>
                  <a:pt x="7581900" y="45488"/>
                  <a:pt x="7581900" y="101601"/>
                </a:cubicBezTo>
                <a:lnTo>
                  <a:pt x="7581900" y="1015999"/>
                </a:lnTo>
                <a:cubicBezTo>
                  <a:pt x="7581900" y="1072112"/>
                  <a:pt x="7536412" y="1117600"/>
                  <a:pt x="74802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00AEEF">
              <a:alpha val="627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5" name="Shape 2"/>
          <p:cNvSpPr/>
          <p:nvPr/>
        </p:nvSpPr>
        <p:spPr>
          <a:xfrm>
            <a:off x="4984106" y="213378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3825" y="66675"/>
                </a:moveTo>
                <a:cubicBezTo>
                  <a:pt x="115907" y="66675"/>
                  <a:pt x="109537" y="73045"/>
                  <a:pt x="109537" y="80962"/>
                </a:cubicBezTo>
                <a:lnTo>
                  <a:pt x="109537" y="109537"/>
                </a:lnTo>
                <a:lnTo>
                  <a:pt x="80962" y="109537"/>
                </a:lnTo>
                <a:cubicBezTo>
                  <a:pt x="73045" y="109537"/>
                  <a:pt x="66675" y="115907"/>
                  <a:pt x="66675" y="123825"/>
                </a:cubicBezTo>
                <a:cubicBezTo>
                  <a:pt x="66675" y="131743"/>
                  <a:pt x="73045" y="138113"/>
                  <a:pt x="80962" y="138113"/>
                </a:cubicBezTo>
                <a:lnTo>
                  <a:pt x="109537" y="138113"/>
                </a:lnTo>
                <a:lnTo>
                  <a:pt x="109537" y="166688"/>
                </a:lnTo>
                <a:cubicBezTo>
                  <a:pt x="109537" y="174605"/>
                  <a:pt x="115907" y="180975"/>
                  <a:pt x="123825" y="180975"/>
                </a:cubicBezTo>
                <a:cubicBezTo>
                  <a:pt x="131743" y="180975"/>
                  <a:pt x="138113" y="174605"/>
                  <a:pt x="138113" y="166688"/>
                </a:cubicBezTo>
                <a:lnTo>
                  <a:pt x="138113" y="138113"/>
                </a:lnTo>
                <a:lnTo>
                  <a:pt x="166688" y="138113"/>
                </a:lnTo>
                <a:cubicBezTo>
                  <a:pt x="174605" y="138113"/>
                  <a:pt x="180975" y="131743"/>
                  <a:pt x="180975" y="123825"/>
                </a:cubicBezTo>
                <a:cubicBezTo>
                  <a:pt x="180975" y="115907"/>
                  <a:pt x="174605" y="109537"/>
                  <a:pt x="166688" y="109537"/>
                </a:cubicBezTo>
                <a:lnTo>
                  <a:pt x="138113" y="109537"/>
                </a:lnTo>
                <a:lnTo>
                  <a:pt x="138113" y="80962"/>
                </a:lnTo>
                <a:cubicBezTo>
                  <a:pt x="138113" y="73045"/>
                  <a:pt x="131743" y="66675"/>
                  <a:pt x="123825" y="66675"/>
                </a:cubicBezTo>
                <a:close/>
              </a:path>
            </a:pathLst>
          </a:custGeom>
          <a:solidFill>
            <a:srgbClr val="00AEE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6" name="Text 3"/>
          <p:cNvSpPr/>
          <p:nvPr/>
        </p:nvSpPr>
        <p:spPr>
          <a:xfrm>
            <a:off x="5503870" y="2083048"/>
            <a:ext cx="725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Riset dan Analisis Mendalam</a:t>
            </a:r>
            <a:endParaRPr lang="en-US" sz="1600" b="1" dirty="0"/>
          </a:p>
        </p:txBody>
      </p:sp>
      <p:sp>
        <p:nvSpPr>
          <p:cNvPr id="7" name="Text 4"/>
          <p:cNvSpPr/>
          <p:nvPr/>
        </p:nvSpPr>
        <p:spPr>
          <a:xfrm>
            <a:off x="5497734" y="2387786"/>
            <a:ext cx="6743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Menelusuri data, dokumen, dan sumber informasi secara sistematis, termasuk wawancara dan observasi lapangan.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09579" y="3251262"/>
            <a:ext cx="7581900" cy="1117600"/>
          </a:xfrm>
          <a:custGeom>
            <a:avLst/>
            <a:gdLst/>
            <a:ahLst/>
            <a:cxnLst/>
            <a:rect l="l" t="t" r="r" b="b"/>
            <a:pathLst>
              <a:path w="7581900" h="1117600">
                <a:moveTo>
                  <a:pt x="101601" y="0"/>
                </a:moveTo>
                <a:lnTo>
                  <a:pt x="7480299" y="0"/>
                </a:lnTo>
                <a:cubicBezTo>
                  <a:pt x="7536412" y="0"/>
                  <a:pt x="7581900" y="45488"/>
                  <a:pt x="7581900" y="101601"/>
                </a:cubicBezTo>
                <a:lnTo>
                  <a:pt x="7581900" y="1015999"/>
                </a:lnTo>
                <a:cubicBezTo>
                  <a:pt x="7581900" y="1072112"/>
                  <a:pt x="7536412" y="1117600"/>
                  <a:pt x="74802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080FF">
              <a:alpha val="627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9" name="Shape 6"/>
          <p:cNvSpPr/>
          <p:nvPr/>
        </p:nvSpPr>
        <p:spPr>
          <a:xfrm>
            <a:off x="4956837" y="345431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19373" y="10894"/>
                </a:moveTo>
                <a:lnTo>
                  <a:pt x="189548" y="40719"/>
                </a:lnTo>
                <a:lnTo>
                  <a:pt x="264140" y="115312"/>
                </a:lnTo>
                <a:lnTo>
                  <a:pt x="293965" y="85487"/>
                </a:lnTo>
                <a:cubicBezTo>
                  <a:pt x="307003" y="72450"/>
                  <a:pt x="307003" y="51375"/>
                  <a:pt x="293965" y="38338"/>
                </a:cubicBezTo>
                <a:lnTo>
                  <a:pt x="266521" y="10894"/>
                </a:lnTo>
                <a:cubicBezTo>
                  <a:pt x="253484" y="-2143"/>
                  <a:pt x="232410" y="-2143"/>
                  <a:pt x="219373" y="10894"/>
                </a:cubicBezTo>
                <a:close/>
                <a:moveTo>
                  <a:pt x="166271" y="57864"/>
                </a:moveTo>
                <a:lnTo>
                  <a:pt x="165973" y="57924"/>
                </a:lnTo>
                <a:lnTo>
                  <a:pt x="80189" y="83641"/>
                </a:lnTo>
                <a:cubicBezTo>
                  <a:pt x="68342" y="87213"/>
                  <a:pt x="58936" y="96262"/>
                  <a:pt x="55007" y="108049"/>
                </a:cubicBezTo>
                <a:lnTo>
                  <a:pt x="2262" y="265390"/>
                </a:lnTo>
                <a:cubicBezTo>
                  <a:pt x="536" y="270570"/>
                  <a:pt x="1131" y="276225"/>
                  <a:pt x="3750" y="280868"/>
                </a:cubicBezTo>
                <a:lnTo>
                  <a:pt x="96262" y="188357"/>
                </a:lnTo>
                <a:cubicBezTo>
                  <a:pt x="95607" y="185976"/>
                  <a:pt x="95310" y="183535"/>
                  <a:pt x="95310" y="180975"/>
                </a:cubicBezTo>
                <a:cubicBezTo>
                  <a:pt x="95310" y="165199"/>
                  <a:pt x="108109" y="152400"/>
                  <a:pt x="123885" y="152400"/>
                </a:cubicBezTo>
                <a:cubicBezTo>
                  <a:pt x="139660" y="152400"/>
                  <a:pt x="152460" y="165199"/>
                  <a:pt x="152460" y="180975"/>
                </a:cubicBezTo>
                <a:cubicBezTo>
                  <a:pt x="152460" y="196751"/>
                  <a:pt x="139660" y="209550"/>
                  <a:pt x="123885" y="209550"/>
                </a:cubicBezTo>
                <a:cubicBezTo>
                  <a:pt x="121325" y="209550"/>
                  <a:pt x="118824" y="209193"/>
                  <a:pt x="116503" y="208597"/>
                </a:cubicBezTo>
                <a:lnTo>
                  <a:pt x="23991" y="301050"/>
                </a:lnTo>
                <a:cubicBezTo>
                  <a:pt x="28635" y="303669"/>
                  <a:pt x="34230" y="304264"/>
                  <a:pt x="39469" y="302538"/>
                </a:cubicBezTo>
                <a:lnTo>
                  <a:pt x="196810" y="249793"/>
                </a:lnTo>
                <a:cubicBezTo>
                  <a:pt x="208538" y="245864"/>
                  <a:pt x="217646" y="236458"/>
                  <a:pt x="221218" y="224611"/>
                </a:cubicBezTo>
                <a:lnTo>
                  <a:pt x="246936" y="138827"/>
                </a:lnTo>
                <a:lnTo>
                  <a:pt x="246995" y="138529"/>
                </a:lnTo>
                <a:lnTo>
                  <a:pt x="166330" y="57864"/>
                </a:lnTo>
                <a:close/>
              </a:path>
            </a:pathLst>
          </a:custGeom>
          <a:solidFill>
            <a:srgbClr val="4080FF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0" name="Text 7"/>
          <p:cNvSpPr/>
          <p:nvPr/>
        </p:nvSpPr>
        <p:spPr>
          <a:xfrm>
            <a:off x="5439780" y="3403578"/>
            <a:ext cx="725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Menulis dan Menyusun Narasi</a:t>
            </a:r>
            <a:endParaRPr lang="en-US" sz="1600" b="1" dirty="0"/>
          </a:p>
        </p:txBody>
      </p:sp>
      <p:sp>
        <p:nvSpPr>
          <p:cNvPr id="11" name="Text 8"/>
          <p:cNvSpPr/>
          <p:nvPr/>
        </p:nvSpPr>
        <p:spPr>
          <a:xfrm>
            <a:off x="5452054" y="3708316"/>
            <a:ext cx="6743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Menyampaikan temuan secara sistematis, menarik, dan mudah dipahami, termasuk menyederhanakan isu kompleks.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609579" y="4571792"/>
            <a:ext cx="7581900" cy="1117600"/>
          </a:xfrm>
          <a:custGeom>
            <a:avLst/>
            <a:gdLst/>
            <a:ahLst/>
            <a:cxnLst/>
            <a:rect l="l" t="t" r="r" b="b"/>
            <a:pathLst>
              <a:path w="7581900" h="1117600">
                <a:moveTo>
                  <a:pt x="101601" y="0"/>
                </a:moveTo>
                <a:lnTo>
                  <a:pt x="7480299" y="0"/>
                </a:lnTo>
                <a:cubicBezTo>
                  <a:pt x="7536412" y="0"/>
                  <a:pt x="7581900" y="45488"/>
                  <a:pt x="7581900" y="101601"/>
                </a:cubicBezTo>
                <a:lnTo>
                  <a:pt x="7581900" y="1015999"/>
                </a:lnTo>
                <a:cubicBezTo>
                  <a:pt x="7581900" y="1072112"/>
                  <a:pt x="7536412" y="1117600"/>
                  <a:pt x="74802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FFC200">
              <a:alpha val="6275"/>
            </a:srgbClr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3" name="Shape 10"/>
          <p:cNvSpPr/>
          <p:nvPr/>
        </p:nvSpPr>
        <p:spPr>
          <a:xfrm>
            <a:off x="4953804" y="4774847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60080" y="50721"/>
                </a:moveTo>
                <a:lnTo>
                  <a:pt x="90666" y="127873"/>
                </a:lnTo>
                <a:cubicBezTo>
                  <a:pt x="87928" y="130909"/>
                  <a:pt x="88047" y="135612"/>
                  <a:pt x="90964" y="138529"/>
                </a:cubicBezTo>
                <a:cubicBezTo>
                  <a:pt x="109121" y="156686"/>
                  <a:pt x="138589" y="156686"/>
                  <a:pt x="156746" y="138529"/>
                </a:cubicBezTo>
                <a:lnTo>
                  <a:pt x="175677" y="119598"/>
                </a:lnTo>
                <a:cubicBezTo>
                  <a:pt x="178177" y="117098"/>
                  <a:pt x="181332" y="115729"/>
                  <a:pt x="184547" y="115491"/>
                </a:cubicBezTo>
                <a:cubicBezTo>
                  <a:pt x="188595" y="115133"/>
                  <a:pt x="192762" y="116503"/>
                  <a:pt x="195858" y="119598"/>
                </a:cubicBezTo>
                <a:lnTo>
                  <a:pt x="300990" y="223838"/>
                </a:lnTo>
                <a:lnTo>
                  <a:pt x="342900" y="190500"/>
                </a:lnTo>
                <a:lnTo>
                  <a:pt x="342900" y="19050"/>
                </a:lnTo>
                <a:lnTo>
                  <a:pt x="276225" y="57150"/>
                </a:lnTo>
                <a:lnTo>
                  <a:pt x="262057" y="47685"/>
                </a:lnTo>
                <a:cubicBezTo>
                  <a:pt x="252651" y="41434"/>
                  <a:pt x="241637" y="38100"/>
                  <a:pt x="230326" y="38100"/>
                </a:cubicBezTo>
                <a:lnTo>
                  <a:pt x="188416" y="38100"/>
                </a:lnTo>
                <a:cubicBezTo>
                  <a:pt x="187762" y="38100"/>
                  <a:pt x="187047" y="38100"/>
                  <a:pt x="186392" y="38160"/>
                </a:cubicBezTo>
                <a:cubicBezTo>
                  <a:pt x="176332" y="38695"/>
                  <a:pt x="166866" y="43220"/>
                  <a:pt x="160080" y="50721"/>
                </a:cubicBezTo>
                <a:close/>
                <a:moveTo>
                  <a:pt x="69413" y="108764"/>
                </a:moveTo>
                <a:lnTo>
                  <a:pt x="132993" y="38100"/>
                </a:lnTo>
                <a:lnTo>
                  <a:pt x="109418" y="38100"/>
                </a:lnTo>
                <a:cubicBezTo>
                  <a:pt x="94238" y="38100"/>
                  <a:pt x="79712" y="44113"/>
                  <a:pt x="68997" y="54828"/>
                </a:cubicBezTo>
                <a:lnTo>
                  <a:pt x="66675" y="57150"/>
                </a:lnTo>
                <a:lnTo>
                  <a:pt x="0" y="19050"/>
                </a:lnTo>
                <a:lnTo>
                  <a:pt x="0" y="190500"/>
                </a:lnTo>
                <a:lnTo>
                  <a:pt x="93107" y="268069"/>
                </a:lnTo>
                <a:cubicBezTo>
                  <a:pt x="106799" y="279499"/>
                  <a:pt x="124063" y="285750"/>
                  <a:pt x="141863" y="285750"/>
                </a:cubicBezTo>
                <a:lnTo>
                  <a:pt x="151209" y="285750"/>
                </a:lnTo>
                <a:lnTo>
                  <a:pt x="147042" y="281583"/>
                </a:lnTo>
                <a:cubicBezTo>
                  <a:pt x="141446" y="275987"/>
                  <a:pt x="141446" y="266938"/>
                  <a:pt x="147042" y="261402"/>
                </a:cubicBezTo>
                <a:cubicBezTo>
                  <a:pt x="152638" y="255865"/>
                  <a:pt x="161687" y="255806"/>
                  <a:pt x="167223" y="261402"/>
                </a:cubicBezTo>
                <a:lnTo>
                  <a:pt x="191631" y="285810"/>
                </a:lnTo>
                <a:lnTo>
                  <a:pt x="196989" y="285810"/>
                </a:lnTo>
                <a:cubicBezTo>
                  <a:pt x="208359" y="285810"/>
                  <a:pt x="219492" y="283250"/>
                  <a:pt x="229612" y="278487"/>
                </a:cubicBezTo>
                <a:lnTo>
                  <a:pt x="213717" y="262533"/>
                </a:lnTo>
                <a:cubicBezTo>
                  <a:pt x="208121" y="256937"/>
                  <a:pt x="208121" y="247888"/>
                  <a:pt x="213717" y="242352"/>
                </a:cubicBezTo>
                <a:cubicBezTo>
                  <a:pt x="219313" y="236815"/>
                  <a:pt x="228362" y="236756"/>
                  <a:pt x="233898" y="242352"/>
                </a:cubicBezTo>
                <a:lnTo>
                  <a:pt x="252948" y="261402"/>
                </a:lnTo>
                <a:lnTo>
                  <a:pt x="263366" y="250984"/>
                </a:lnTo>
                <a:cubicBezTo>
                  <a:pt x="268665" y="245685"/>
                  <a:pt x="270212" y="238006"/>
                  <a:pt x="267891" y="231279"/>
                </a:cubicBezTo>
                <a:lnTo>
                  <a:pt x="185797" y="149840"/>
                </a:lnTo>
                <a:lnTo>
                  <a:pt x="176927" y="158710"/>
                </a:lnTo>
                <a:cubicBezTo>
                  <a:pt x="147578" y="188059"/>
                  <a:pt x="100072" y="188059"/>
                  <a:pt x="70723" y="158710"/>
                </a:cubicBezTo>
                <a:cubicBezTo>
                  <a:pt x="57031" y="145018"/>
                  <a:pt x="56495" y="123051"/>
                  <a:pt x="69413" y="108704"/>
                </a:cubicBezTo>
                <a:close/>
              </a:path>
            </a:pathLst>
          </a:custGeom>
          <a:solidFill>
            <a:srgbClr val="FFC200"/>
          </a:solidFill>
          <a:ln/>
        </p:spPr>
        <p:txBody>
          <a:bodyPr/>
          <a:lstStyle/>
          <a:p>
            <a:endParaRPr lang="id-ID"/>
          </a:p>
        </p:txBody>
      </p:sp>
      <p:sp>
        <p:nvSpPr>
          <p:cNvPr id="14" name="Text 11"/>
          <p:cNvSpPr/>
          <p:nvPr/>
        </p:nvSpPr>
        <p:spPr>
          <a:xfrm>
            <a:off x="5450682" y="4724109"/>
            <a:ext cx="723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Komunikasi Interpersonal</a:t>
            </a:r>
            <a:endParaRPr lang="en-US" sz="1600" b="1" dirty="0"/>
          </a:p>
        </p:txBody>
      </p:sp>
      <p:sp>
        <p:nvSpPr>
          <p:cNvPr id="15" name="Text 12"/>
          <p:cNvSpPr/>
          <p:nvPr/>
        </p:nvSpPr>
        <p:spPr>
          <a:xfrm>
            <a:off x="5450682" y="5028847"/>
            <a:ext cx="673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Membangun kepercayaan dengan narasumber, menggali informasi sensitif, dan menjaga etika wawancara.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1423</Words>
  <Application>Microsoft Office PowerPoint</Application>
  <PresentationFormat>Widescreen</PresentationFormat>
  <Paragraphs>206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quote-cjk-patch</vt:lpstr>
      <vt:lpstr>MiSans</vt:lpstr>
      <vt:lpstr>Arial</vt:lpstr>
      <vt:lpstr>EB Garamond</vt:lpstr>
      <vt:lpstr>Noto Sans SC</vt:lpstr>
      <vt:lpstr>Arial Black</vt:lpstr>
      <vt:lpstr>Consolas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HASIL PROFILING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 untuk Pengawasan Pengadaan</dc:title>
  <dc:subject>OSINT untuk Pengawasan Pengadaan</dc:subject>
  <dc:creator>Kimi</dc:creator>
  <cp:lastModifiedBy>Koordinator Pengawasan II</cp:lastModifiedBy>
  <cp:revision>11</cp:revision>
  <dcterms:created xsi:type="dcterms:W3CDTF">2025-09-28T14:43:46Z</dcterms:created>
  <dcterms:modified xsi:type="dcterms:W3CDTF">2025-10-02T01:59:27Z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{"Label":"OSINT untuk Pengawasan Pengadaan","ContentProducer":"001191110108MACG2KBH8F10000","ProduceID":"d3ckb4f6rtp5lgup4a2g","ReservedCode1":"","ContentPropagator":"001191110108MACG2KBH8F20000","PropagateID":"d3ckb4f6rtp5lgup4a2g","ReservedCode2":""}</vt:lpwstr>
  </property>
</Properties>
</file>